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 id="2147483731" r:id="rId2"/>
    <p:sldMasterId id="2147483745" r:id="rId3"/>
    <p:sldMasterId id="2147483759" r:id="rId4"/>
    <p:sldMasterId id="2147483773" r:id="rId5"/>
  </p:sldMasterIdLst>
  <p:notesMasterIdLst>
    <p:notesMasterId r:id="rId41"/>
  </p:notesMasterIdLst>
  <p:handoutMasterIdLst>
    <p:handoutMasterId r:id="rId42"/>
  </p:handoutMasterIdLst>
  <p:sldIdLst>
    <p:sldId id="721" r:id="rId6"/>
    <p:sldId id="808" r:id="rId7"/>
    <p:sldId id="807" r:id="rId8"/>
    <p:sldId id="791" r:id="rId9"/>
    <p:sldId id="792" r:id="rId10"/>
    <p:sldId id="793" r:id="rId11"/>
    <p:sldId id="794" r:id="rId12"/>
    <p:sldId id="809" r:id="rId13"/>
    <p:sldId id="779" r:id="rId14"/>
    <p:sldId id="780" r:id="rId15"/>
    <p:sldId id="781" r:id="rId16"/>
    <p:sldId id="782" r:id="rId17"/>
    <p:sldId id="783" r:id="rId18"/>
    <p:sldId id="810" r:id="rId19"/>
    <p:sldId id="730" r:id="rId20"/>
    <p:sldId id="731" r:id="rId21"/>
    <p:sldId id="732" r:id="rId22"/>
    <p:sldId id="733" r:id="rId23"/>
    <p:sldId id="785" r:id="rId24"/>
    <p:sldId id="735" r:id="rId25"/>
    <p:sldId id="786" r:id="rId26"/>
    <p:sldId id="736" r:id="rId27"/>
    <p:sldId id="814" r:id="rId28"/>
    <p:sldId id="787" r:id="rId29"/>
    <p:sldId id="788" r:id="rId30"/>
    <p:sldId id="789" r:id="rId31"/>
    <p:sldId id="790" r:id="rId32"/>
    <p:sldId id="811" r:id="rId33"/>
    <p:sldId id="795" r:id="rId34"/>
    <p:sldId id="796" r:id="rId35"/>
    <p:sldId id="800" r:id="rId36"/>
    <p:sldId id="743" r:id="rId37"/>
    <p:sldId id="744" r:id="rId38"/>
    <p:sldId id="745" r:id="rId39"/>
    <p:sldId id="746" r:id="rId40"/>
  </p:sldIdLst>
  <p:sldSz cx="9144000" cy="6858000" type="screen4x3"/>
  <p:notesSz cx="6858000" cy="9945688"/>
  <p:defaultTextStyle>
    <a:defPPr>
      <a:defRPr lang="ja-JP"/>
    </a:defPPr>
    <a:lvl1pPr algn="l" rtl="0" fontAlgn="base">
      <a:spcBef>
        <a:spcPct val="0"/>
      </a:spcBef>
      <a:spcAft>
        <a:spcPct val="0"/>
      </a:spcAft>
      <a:defRPr kumimoji="1" sz="1600" kern="1200">
        <a:solidFill>
          <a:schemeClr val="tx1"/>
        </a:solidFill>
        <a:latin typeface="Times New Roman" pitchFamily="18" charset="0"/>
        <a:ea typeface="ＭＳ Ｐゴシック" pitchFamily="50" charset="-128"/>
        <a:cs typeface="+mn-cs"/>
      </a:defRPr>
    </a:lvl1pPr>
    <a:lvl2pPr marL="457200" algn="l" rtl="0" fontAlgn="base">
      <a:spcBef>
        <a:spcPct val="0"/>
      </a:spcBef>
      <a:spcAft>
        <a:spcPct val="0"/>
      </a:spcAft>
      <a:defRPr kumimoji="1" sz="1600" kern="1200">
        <a:solidFill>
          <a:schemeClr val="tx1"/>
        </a:solidFill>
        <a:latin typeface="Times New Roman" pitchFamily="18" charset="0"/>
        <a:ea typeface="ＭＳ Ｐゴシック" pitchFamily="50" charset="-128"/>
        <a:cs typeface="+mn-cs"/>
      </a:defRPr>
    </a:lvl2pPr>
    <a:lvl3pPr marL="914400" algn="l" rtl="0" fontAlgn="base">
      <a:spcBef>
        <a:spcPct val="0"/>
      </a:spcBef>
      <a:spcAft>
        <a:spcPct val="0"/>
      </a:spcAft>
      <a:defRPr kumimoji="1" sz="1600" kern="1200">
        <a:solidFill>
          <a:schemeClr val="tx1"/>
        </a:solidFill>
        <a:latin typeface="Times New Roman" pitchFamily="18" charset="0"/>
        <a:ea typeface="ＭＳ Ｐゴシック" pitchFamily="50" charset="-128"/>
        <a:cs typeface="+mn-cs"/>
      </a:defRPr>
    </a:lvl3pPr>
    <a:lvl4pPr marL="1371600" algn="l" rtl="0" fontAlgn="base">
      <a:spcBef>
        <a:spcPct val="0"/>
      </a:spcBef>
      <a:spcAft>
        <a:spcPct val="0"/>
      </a:spcAft>
      <a:defRPr kumimoji="1" sz="1600" kern="1200">
        <a:solidFill>
          <a:schemeClr val="tx1"/>
        </a:solidFill>
        <a:latin typeface="Times New Roman" pitchFamily="18" charset="0"/>
        <a:ea typeface="ＭＳ Ｐゴシック" pitchFamily="50" charset="-128"/>
        <a:cs typeface="+mn-cs"/>
      </a:defRPr>
    </a:lvl4pPr>
    <a:lvl5pPr marL="1828800" algn="l" rtl="0" fontAlgn="base">
      <a:spcBef>
        <a:spcPct val="0"/>
      </a:spcBef>
      <a:spcAft>
        <a:spcPct val="0"/>
      </a:spcAft>
      <a:defRPr kumimoji="1" sz="1600" kern="1200">
        <a:solidFill>
          <a:schemeClr val="tx1"/>
        </a:solidFill>
        <a:latin typeface="Times New Roman" pitchFamily="18" charset="0"/>
        <a:ea typeface="ＭＳ Ｐゴシック" pitchFamily="50" charset="-128"/>
        <a:cs typeface="+mn-cs"/>
      </a:defRPr>
    </a:lvl5pPr>
    <a:lvl6pPr marL="2286000" algn="l" defTabSz="914400" rtl="0" eaLnBrk="1" latinLnBrk="0" hangingPunct="1">
      <a:defRPr kumimoji="1" sz="1600" kern="1200">
        <a:solidFill>
          <a:schemeClr val="tx1"/>
        </a:solidFill>
        <a:latin typeface="Times New Roman" pitchFamily="18" charset="0"/>
        <a:ea typeface="ＭＳ Ｐゴシック" pitchFamily="50" charset="-128"/>
        <a:cs typeface="+mn-cs"/>
      </a:defRPr>
    </a:lvl6pPr>
    <a:lvl7pPr marL="2743200" algn="l" defTabSz="914400" rtl="0" eaLnBrk="1" latinLnBrk="0" hangingPunct="1">
      <a:defRPr kumimoji="1" sz="1600" kern="1200">
        <a:solidFill>
          <a:schemeClr val="tx1"/>
        </a:solidFill>
        <a:latin typeface="Times New Roman" pitchFamily="18" charset="0"/>
        <a:ea typeface="ＭＳ Ｐゴシック" pitchFamily="50" charset="-128"/>
        <a:cs typeface="+mn-cs"/>
      </a:defRPr>
    </a:lvl7pPr>
    <a:lvl8pPr marL="3200400" algn="l" defTabSz="914400" rtl="0" eaLnBrk="1" latinLnBrk="0" hangingPunct="1">
      <a:defRPr kumimoji="1" sz="1600" kern="1200">
        <a:solidFill>
          <a:schemeClr val="tx1"/>
        </a:solidFill>
        <a:latin typeface="Times New Roman" pitchFamily="18" charset="0"/>
        <a:ea typeface="ＭＳ Ｐゴシック" pitchFamily="50" charset="-128"/>
        <a:cs typeface="+mn-cs"/>
      </a:defRPr>
    </a:lvl8pPr>
    <a:lvl9pPr marL="3657600" algn="l" defTabSz="914400" rtl="0" eaLnBrk="1" latinLnBrk="0" hangingPunct="1">
      <a:defRPr kumimoji="1" sz="1600" kern="1200">
        <a:solidFill>
          <a:schemeClr val="tx1"/>
        </a:solidFill>
        <a:latin typeface="Times New Roman" pitchFamily="18"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E0202"/>
    <a:srgbClr val="DA0446"/>
    <a:srgbClr val="3366CC"/>
    <a:srgbClr val="F01302"/>
    <a:srgbClr val="3366FF"/>
    <a:srgbClr val="003366"/>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817" autoAdjust="0"/>
    <p:restoredTop sz="94721" autoAdjust="0"/>
  </p:normalViewPr>
  <p:slideViewPr>
    <p:cSldViewPr>
      <p:cViewPr varScale="1">
        <p:scale>
          <a:sx n="104" d="100"/>
          <a:sy n="104" d="100"/>
        </p:scale>
        <p:origin x="-133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1914" y="-96"/>
      </p:cViewPr>
      <p:guideLst>
        <p:guide orient="horz" pos="3133"/>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image" Target="../media/image12.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1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image" Target="../media/image41.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bwMode="auto">
          <a:xfrm>
            <a:off x="0" y="0"/>
            <a:ext cx="2971800" cy="498475"/>
          </a:xfrm>
          <a:prstGeom prst="rect">
            <a:avLst/>
          </a:prstGeom>
          <a:noFill/>
          <a:ln w="9525">
            <a:noFill/>
            <a:miter lim="800000"/>
            <a:headEnd/>
            <a:tailEnd/>
          </a:ln>
          <a:effectLst/>
        </p:spPr>
        <p:txBody>
          <a:bodyPr vert="horz" wrap="square" lIns="92556" tIns="46278" rIns="92556" bIns="46278" numCol="1" anchor="t" anchorCtr="0" compatLnSpc="1">
            <a:prstTxWarp prst="textNoShape">
              <a:avLst/>
            </a:prstTxWarp>
          </a:bodyPr>
          <a:lstStyle>
            <a:lvl1pPr defTabSz="925513">
              <a:defRPr sz="1200" i="1"/>
            </a:lvl1pPr>
          </a:lstStyle>
          <a:p>
            <a:endParaRPr lang="en-US" altLang="ja-JP"/>
          </a:p>
        </p:txBody>
      </p:sp>
      <p:sp>
        <p:nvSpPr>
          <p:cNvPr id="131075" name="Rectangle 3"/>
          <p:cNvSpPr>
            <a:spLocks noGrp="1" noChangeArrowheads="1"/>
          </p:cNvSpPr>
          <p:nvPr>
            <p:ph type="dt" sz="quarter" idx="1"/>
          </p:nvPr>
        </p:nvSpPr>
        <p:spPr bwMode="auto">
          <a:xfrm>
            <a:off x="3886200" y="0"/>
            <a:ext cx="2971800" cy="498475"/>
          </a:xfrm>
          <a:prstGeom prst="rect">
            <a:avLst/>
          </a:prstGeom>
          <a:noFill/>
          <a:ln w="9525">
            <a:noFill/>
            <a:miter lim="800000"/>
            <a:headEnd/>
            <a:tailEnd/>
          </a:ln>
          <a:effectLst/>
        </p:spPr>
        <p:txBody>
          <a:bodyPr vert="horz" wrap="square" lIns="92556" tIns="46278" rIns="92556" bIns="46278" numCol="1" anchor="t" anchorCtr="0" compatLnSpc="1">
            <a:prstTxWarp prst="textNoShape">
              <a:avLst/>
            </a:prstTxWarp>
          </a:bodyPr>
          <a:lstStyle>
            <a:lvl1pPr algn="r" defTabSz="925513">
              <a:defRPr sz="1200" i="1"/>
            </a:lvl1pPr>
          </a:lstStyle>
          <a:p>
            <a:endParaRPr lang="en-US" altLang="ja-JP"/>
          </a:p>
        </p:txBody>
      </p:sp>
      <p:sp>
        <p:nvSpPr>
          <p:cNvPr id="131076" name="Rectangle 4"/>
          <p:cNvSpPr>
            <a:spLocks noGrp="1" noChangeArrowheads="1"/>
          </p:cNvSpPr>
          <p:nvPr>
            <p:ph type="ftr" sz="quarter" idx="2"/>
          </p:nvPr>
        </p:nvSpPr>
        <p:spPr bwMode="auto">
          <a:xfrm>
            <a:off x="0" y="9447213"/>
            <a:ext cx="2971800" cy="498475"/>
          </a:xfrm>
          <a:prstGeom prst="rect">
            <a:avLst/>
          </a:prstGeom>
          <a:noFill/>
          <a:ln w="9525">
            <a:noFill/>
            <a:miter lim="800000"/>
            <a:headEnd/>
            <a:tailEnd/>
          </a:ln>
          <a:effectLst/>
        </p:spPr>
        <p:txBody>
          <a:bodyPr vert="horz" wrap="square" lIns="92556" tIns="46278" rIns="92556" bIns="46278" numCol="1" anchor="b" anchorCtr="0" compatLnSpc="1">
            <a:prstTxWarp prst="textNoShape">
              <a:avLst/>
            </a:prstTxWarp>
          </a:bodyPr>
          <a:lstStyle>
            <a:lvl1pPr defTabSz="925513">
              <a:defRPr sz="1200" i="1"/>
            </a:lvl1pPr>
          </a:lstStyle>
          <a:p>
            <a:endParaRPr lang="en-US" altLang="ja-JP"/>
          </a:p>
        </p:txBody>
      </p:sp>
      <p:sp>
        <p:nvSpPr>
          <p:cNvPr id="131077" name="Rectangle 5"/>
          <p:cNvSpPr>
            <a:spLocks noGrp="1" noChangeArrowheads="1"/>
          </p:cNvSpPr>
          <p:nvPr>
            <p:ph type="sldNum" sz="quarter" idx="3"/>
          </p:nvPr>
        </p:nvSpPr>
        <p:spPr bwMode="auto">
          <a:xfrm>
            <a:off x="3886200" y="9447213"/>
            <a:ext cx="2971800" cy="498475"/>
          </a:xfrm>
          <a:prstGeom prst="rect">
            <a:avLst/>
          </a:prstGeom>
          <a:noFill/>
          <a:ln w="9525">
            <a:noFill/>
            <a:miter lim="800000"/>
            <a:headEnd/>
            <a:tailEnd/>
          </a:ln>
          <a:effectLst/>
        </p:spPr>
        <p:txBody>
          <a:bodyPr vert="horz" wrap="square" lIns="92556" tIns="46278" rIns="92556" bIns="46278" numCol="1" anchor="b" anchorCtr="0" compatLnSpc="1">
            <a:prstTxWarp prst="textNoShape">
              <a:avLst/>
            </a:prstTxWarp>
          </a:bodyPr>
          <a:lstStyle>
            <a:lvl1pPr algn="r" defTabSz="925513">
              <a:defRPr sz="1200" i="1"/>
            </a:lvl1pPr>
          </a:lstStyle>
          <a:p>
            <a:fld id="{F04F34B9-6063-406C-8074-BF6448500FF9}" type="slidenum">
              <a:rPr lang="en-US" altLang="ja-JP"/>
              <a:pPr/>
              <a:t>‹#›</a:t>
            </a:fld>
            <a:endParaRPr lang="en-US" altLang="ja-JP"/>
          </a:p>
        </p:txBody>
      </p:sp>
    </p:spTree>
    <p:extLst>
      <p:ext uri="{BB962C8B-B14F-4D97-AF65-F5344CB8AC3E}">
        <p14:creationId xmlns:p14="http://schemas.microsoft.com/office/powerpoint/2010/main" val="34868709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2971800" cy="498475"/>
          </a:xfrm>
          <a:prstGeom prst="rect">
            <a:avLst/>
          </a:prstGeom>
          <a:noFill/>
          <a:ln w="9525">
            <a:noFill/>
            <a:miter lim="800000"/>
            <a:headEnd/>
            <a:tailEnd/>
          </a:ln>
          <a:effectLst/>
        </p:spPr>
        <p:txBody>
          <a:bodyPr vert="horz" wrap="square" lIns="92556" tIns="46278" rIns="92556" bIns="46278" numCol="1" anchor="t" anchorCtr="0" compatLnSpc="1">
            <a:prstTxWarp prst="textNoShape">
              <a:avLst/>
            </a:prstTxWarp>
          </a:bodyPr>
          <a:lstStyle>
            <a:lvl1pPr defTabSz="925513">
              <a:defRPr sz="1200"/>
            </a:lvl1pPr>
          </a:lstStyle>
          <a:p>
            <a:endParaRPr lang="en-US" altLang="ja-JP"/>
          </a:p>
        </p:txBody>
      </p:sp>
      <p:sp>
        <p:nvSpPr>
          <p:cNvPr id="133123" name="Rectangle 3"/>
          <p:cNvSpPr>
            <a:spLocks noGrp="1" noChangeArrowheads="1"/>
          </p:cNvSpPr>
          <p:nvPr>
            <p:ph type="dt" idx="1"/>
          </p:nvPr>
        </p:nvSpPr>
        <p:spPr bwMode="auto">
          <a:xfrm>
            <a:off x="3884613" y="0"/>
            <a:ext cx="2971800" cy="498475"/>
          </a:xfrm>
          <a:prstGeom prst="rect">
            <a:avLst/>
          </a:prstGeom>
          <a:noFill/>
          <a:ln w="9525">
            <a:noFill/>
            <a:miter lim="800000"/>
            <a:headEnd/>
            <a:tailEnd/>
          </a:ln>
          <a:effectLst/>
        </p:spPr>
        <p:txBody>
          <a:bodyPr vert="horz" wrap="square" lIns="92556" tIns="46278" rIns="92556" bIns="46278" numCol="1" anchor="t" anchorCtr="0" compatLnSpc="1">
            <a:prstTxWarp prst="textNoShape">
              <a:avLst/>
            </a:prstTxWarp>
          </a:bodyPr>
          <a:lstStyle>
            <a:lvl1pPr algn="r" defTabSz="925513">
              <a:defRPr sz="1200"/>
            </a:lvl1pPr>
          </a:lstStyle>
          <a:p>
            <a:endParaRPr lang="en-US" altLang="ja-JP"/>
          </a:p>
        </p:txBody>
      </p:sp>
      <p:sp>
        <p:nvSpPr>
          <p:cNvPr id="133124" name="Rectangle 4"/>
          <p:cNvSpPr>
            <a:spLocks noGrp="1" noRot="1" noChangeAspect="1" noChangeArrowheads="1" noTextEdit="1"/>
          </p:cNvSpPr>
          <p:nvPr>
            <p:ph type="sldImg" idx="2"/>
          </p:nvPr>
        </p:nvSpPr>
        <p:spPr bwMode="auto">
          <a:xfrm>
            <a:off x="941388" y="746125"/>
            <a:ext cx="4975225" cy="3730625"/>
          </a:xfrm>
          <a:prstGeom prst="rect">
            <a:avLst/>
          </a:prstGeom>
          <a:noFill/>
          <a:ln w="9525">
            <a:solidFill>
              <a:srgbClr val="000000"/>
            </a:solidFill>
            <a:miter lim="800000"/>
            <a:headEnd/>
            <a:tailEnd/>
          </a:ln>
          <a:effectLst/>
        </p:spPr>
      </p:sp>
      <p:sp>
        <p:nvSpPr>
          <p:cNvPr id="133125" name="Rectangle 5"/>
          <p:cNvSpPr>
            <a:spLocks noGrp="1" noChangeArrowheads="1"/>
          </p:cNvSpPr>
          <p:nvPr>
            <p:ph type="body" sz="quarter" idx="3"/>
          </p:nvPr>
        </p:nvSpPr>
        <p:spPr bwMode="auto">
          <a:xfrm>
            <a:off x="685800" y="4724400"/>
            <a:ext cx="5486400" cy="4475163"/>
          </a:xfrm>
          <a:prstGeom prst="rect">
            <a:avLst/>
          </a:prstGeom>
          <a:noFill/>
          <a:ln w="9525">
            <a:noFill/>
            <a:miter lim="800000"/>
            <a:headEnd/>
            <a:tailEnd/>
          </a:ln>
          <a:effectLst/>
        </p:spPr>
        <p:txBody>
          <a:bodyPr vert="horz" wrap="square" lIns="92556" tIns="46278" rIns="92556" bIns="46278"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33126" name="Rectangle 6"/>
          <p:cNvSpPr>
            <a:spLocks noGrp="1" noChangeArrowheads="1"/>
          </p:cNvSpPr>
          <p:nvPr>
            <p:ph type="ftr" sz="quarter" idx="4"/>
          </p:nvPr>
        </p:nvSpPr>
        <p:spPr bwMode="auto">
          <a:xfrm>
            <a:off x="0" y="9445625"/>
            <a:ext cx="2971800" cy="498475"/>
          </a:xfrm>
          <a:prstGeom prst="rect">
            <a:avLst/>
          </a:prstGeom>
          <a:noFill/>
          <a:ln w="9525">
            <a:noFill/>
            <a:miter lim="800000"/>
            <a:headEnd/>
            <a:tailEnd/>
          </a:ln>
          <a:effectLst/>
        </p:spPr>
        <p:txBody>
          <a:bodyPr vert="horz" wrap="square" lIns="92556" tIns="46278" rIns="92556" bIns="46278" numCol="1" anchor="b" anchorCtr="0" compatLnSpc="1">
            <a:prstTxWarp prst="textNoShape">
              <a:avLst/>
            </a:prstTxWarp>
          </a:bodyPr>
          <a:lstStyle>
            <a:lvl1pPr defTabSz="925513">
              <a:defRPr sz="1200"/>
            </a:lvl1pPr>
          </a:lstStyle>
          <a:p>
            <a:endParaRPr lang="en-US" altLang="ja-JP"/>
          </a:p>
        </p:txBody>
      </p:sp>
      <p:sp>
        <p:nvSpPr>
          <p:cNvPr id="133127" name="Rectangle 7"/>
          <p:cNvSpPr>
            <a:spLocks noGrp="1" noChangeArrowheads="1"/>
          </p:cNvSpPr>
          <p:nvPr>
            <p:ph type="sldNum" sz="quarter" idx="5"/>
          </p:nvPr>
        </p:nvSpPr>
        <p:spPr bwMode="auto">
          <a:xfrm>
            <a:off x="3884613" y="9445625"/>
            <a:ext cx="2971800" cy="498475"/>
          </a:xfrm>
          <a:prstGeom prst="rect">
            <a:avLst/>
          </a:prstGeom>
          <a:noFill/>
          <a:ln w="9525">
            <a:noFill/>
            <a:miter lim="800000"/>
            <a:headEnd/>
            <a:tailEnd/>
          </a:ln>
          <a:effectLst/>
        </p:spPr>
        <p:txBody>
          <a:bodyPr vert="horz" wrap="square" lIns="92556" tIns="46278" rIns="92556" bIns="46278" numCol="1" anchor="b" anchorCtr="0" compatLnSpc="1">
            <a:prstTxWarp prst="textNoShape">
              <a:avLst/>
            </a:prstTxWarp>
          </a:bodyPr>
          <a:lstStyle>
            <a:lvl1pPr algn="r" defTabSz="925513">
              <a:defRPr sz="1200"/>
            </a:lvl1pPr>
          </a:lstStyle>
          <a:p>
            <a:fld id="{2F4433C7-2EBC-4661-81FA-B9CC8CE6791D}" type="slidenum">
              <a:rPr lang="en-US" altLang="ja-JP"/>
              <a:pPr/>
              <a:t>‹#›</a:t>
            </a:fld>
            <a:endParaRPr lang="en-US" altLang="ja-JP"/>
          </a:p>
        </p:txBody>
      </p:sp>
    </p:spTree>
    <p:extLst>
      <p:ext uri="{BB962C8B-B14F-4D97-AF65-F5344CB8AC3E}">
        <p14:creationId xmlns:p14="http://schemas.microsoft.com/office/powerpoint/2010/main" val="411988466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D19382-0700-46A2-B411-10FCE5E1EC9E}" type="slidenum">
              <a:rPr lang="en-US" altLang="ja-JP"/>
              <a:pPr/>
              <a:t>1</a:t>
            </a:fld>
            <a:endParaRPr lang="en-US" altLang="ja-JP"/>
          </a:p>
        </p:txBody>
      </p:sp>
      <p:sp>
        <p:nvSpPr>
          <p:cNvPr id="815106" name="Rectangle 2"/>
          <p:cNvSpPr>
            <a:spLocks noGrp="1" noRot="1" noChangeAspect="1" noChangeArrowheads="1" noTextEdit="1"/>
          </p:cNvSpPr>
          <p:nvPr>
            <p:ph type="sldImg"/>
          </p:nvPr>
        </p:nvSpPr>
        <p:spPr>
          <a:xfrm>
            <a:off x="925719" y="745967"/>
            <a:ext cx="5008166" cy="3731422"/>
          </a:xfrm>
          <a:ln/>
        </p:spPr>
      </p:sp>
      <p:sp>
        <p:nvSpPr>
          <p:cNvPr id="815107"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D5E001-D527-40B9-B028-CD3D093077DF}" type="slidenum">
              <a:rPr lang="en-US" altLang="ja-JP"/>
              <a:pPr/>
              <a:t>15</a:t>
            </a:fld>
            <a:endParaRPr lang="en-US" altLang="ja-JP"/>
          </a:p>
        </p:txBody>
      </p:sp>
      <p:sp>
        <p:nvSpPr>
          <p:cNvPr id="986114" name="Rectangle 2"/>
          <p:cNvSpPr>
            <a:spLocks noGrp="1" noRot="1" noChangeAspect="1" noChangeArrowheads="1" noTextEdit="1"/>
          </p:cNvSpPr>
          <p:nvPr>
            <p:ph type="sldImg"/>
          </p:nvPr>
        </p:nvSpPr>
        <p:spPr>
          <a:xfrm>
            <a:off x="942975" y="746125"/>
            <a:ext cx="4972050" cy="3729038"/>
          </a:xfrm>
          <a:ln/>
        </p:spPr>
      </p:sp>
      <p:sp>
        <p:nvSpPr>
          <p:cNvPr id="986115" name="Rectangle 3"/>
          <p:cNvSpPr>
            <a:spLocks noGrp="1" noChangeArrowheads="1"/>
          </p:cNvSpPr>
          <p:nvPr>
            <p:ph type="body" idx="1"/>
          </p:nvPr>
        </p:nvSpPr>
        <p:spPr>
          <a:noFill/>
        </p:spPr>
        <p:txBody>
          <a:bodyPr lIns="91870" tIns="45935" rIns="91870" bIns="45935"/>
          <a:lstStyle/>
          <a:p>
            <a:r>
              <a:rPr lang="ja-JP" altLang="en-US"/>
              <a:t>注意事項の書かれているところを示し、保護者とともに確認するように伝える。</a:t>
            </a:r>
          </a:p>
          <a:p>
            <a:r>
              <a:rPr lang="ja-JP" altLang="en-US"/>
              <a:t>こどもがのめない薬があること、使用期限があることを伝える。</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kumimoji="1">
                <a:solidFill>
                  <a:schemeClr val="tx1"/>
                </a:solidFill>
                <a:latin typeface="Tahoma" pitchFamily="34" charset="0"/>
                <a:ea typeface="ＭＳ Ｐゴシック" pitchFamily="50" charset="-128"/>
              </a:defRPr>
            </a:lvl1pPr>
            <a:lvl2pPr marL="742950" indent="-285750" defTabSz="925513" eaLnBrk="0" hangingPunct="0">
              <a:defRPr kumimoji="1">
                <a:solidFill>
                  <a:schemeClr val="tx1"/>
                </a:solidFill>
                <a:latin typeface="Tahoma" pitchFamily="34" charset="0"/>
                <a:ea typeface="ＭＳ Ｐゴシック" pitchFamily="50" charset="-128"/>
              </a:defRPr>
            </a:lvl2pPr>
            <a:lvl3pPr marL="1143000" indent="-228600" defTabSz="925513" eaLnBrk="0" hangingPunct="0">
              <a:defRPr kumimoji="1">
                <a:solidFill>
                  <a:schemeClr val="tx1"/>
                </a:solidFill>
                <a:latin typeface="Tahoma" pitchFamily="34" charset="0"/>
                <a:ea typeface="ＭＳ Ｐゴシック" pitchFamily="50" charset="-128"/>
              </a:defRPr>
            </a:lvl3pPr>
            <a:lvl4pPr marL="1600200" indent="-228600" defTabSz="925513" eaLnBrk="0" hangingPunct="0">
              <a:defRPr kumimoji="1">
                <a:solidFill>
                  <a:schemeClr val="tx1"/>
                </a:solidFill>
                <a:latin typeface="Tahoma" pitchFamily="34" charset="0"/>
                <a:ea typeface="ＭＳ Ｐゴシック" pitchFamily="50" charset="-128"/>
              </a:defRPr>
            </a:lvl4pPr>
            <a:lvl5pPr marL="2057400" indent="-228600" defTabSz="925513" eaLnBrk="0" hangingPunct="0">
              <a:defRPr kumimoji="1">
                <a:solidFill>
                  <a:schemeClr val="tx1"/>
                </a:solidFill>
                <a:latin typeface="Tahoma" pitchFamily="34" charset="0"/>
                <a:ea typeface="ＭＳ Ｐゴシック" pitchFamily="50" charset="-128"/>
              </a:defRPr>
            </a:lvl5pPr>
            <a:lvl6pPr marL="25146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fld id="{848302EC-132E-4550-85FF-1E80F3B40E6B}" type="slidenum">
              <a:rPr lang="en-US" altLang="ja-JP">
                <a:solidFill>
                  <a:prstClr val="black"/>
                </a:solidFill>
                <a:latin typeface="Arial" pitchFamily="34" charset="0"/>
              </a:rPr>
              <a:pPr eaLnBrk="1" hangingPunct="1"/>
              <a:t>19</a:t>
            </a:fld>
            <a:endParaRPr lang="en-US" altLang="ja-JP">
              <a:solidFill>
                <a:prstClr val="black"/>
              </a:solidFill>
              <a:latin typeface="Arial" pitchFamily="34"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D21D4D-2EBC-469D-89A0-AF5352049127}" type="slidenum">
              <a:rPr lang="en-US" altLang="ja-JP"/>
              <a:pPr/>
              <a:t>20</a:t>
            </a:fld>
            <a:endParaRPr lang="en-US" altLang="ja-JP"/>
          </a:p>
        </p:txBody>
      </p:sp>
      <p:sp>
        <p:nvSpPr>
          <p:cNvPr id="951298" name="Rectangle 2"/>
          <p:cNvSpPr>
            <a:spLocks noGrp="1" noRot="1" noChangeAspect="1" noChangeArrowheads="1" noTextEdit="1"/>
          </p:cNvSpPr>
          <p:nvPr>
            <p:ph type="sldImg"/>
          </p:nvPr>
        </p:nvSpPr>
        <p:spPr>
          <a:xfrm>
            <a:off x="925719" y="745967"/>
            <a:ext cx="5006564" cy="3729831"/>
          </a:xfrm>
          <a:ln/>
        </p:spPr>
      </p:sp>
      <p:sp>
        <p:nvSpPr>
          <p:cNvPr id="951299" name="Rectangle 3"/>
          <p:cNvSpPr>
            <a:spLocks noGrp="1" noChangeArrowheads="1"/>
          </p:cNvSpPr>
          <p:nvPr>
            <p:ph type="body" idx="1"/>
          </p:nvPr>
        </p:nvSpPr>
        <p:spPr>
          <a:xfrm>
            <a:off x="692150" y="4724399"/>
            <a:ext cx="5689600" cy="4870451"/>
          </a:xfrm>
        </p:spPr>
        <p:txBody>
          <a:bodyPr lIns="92228" tIns="46116" rIns="92228" bIns="46116"/>
          <a:lstStyle/>
          <a:p>
            <a:pPr>
              <a:lnSpc>
                <a:spcPct val="90000"/>
              </a:lnSpc>
              <a:spcBef>
                <a:spcPct val="20000"/>
              </a:spcBef>
            </a:pPr>
            <a:r>
              <a:rPr lang="ja-JP" altLang="en-US"/>
              <a:t>薬が体の中をどうめぐり、どう出て行くかを知ることで薬の決まりを理解できる。</a:t>
            </a:r>
          </a:p>
          <a:p>
            <a:pPr>
              <a:lnSpc>
                <a:spcPct val="90000"/>
              </a:lnSpc>
              <a:spcBef>
                <a:spcPct val="20000"/>
              </a:spcBef>
            </a:pPr>
            <a:r>
              <a:rPr lang="ja-JP" altLang="en-US"/>
              <a:t>まずここでは、薬は口からのむと吸収され、血液に入って全身をぐるぐると巡ることを理解させる。</a:t>
            </a:r>
          </a:p>
          <a:p>
            <a:pPr>
              <a:lnSpc>
                <a:spcPct val="90000"/>
              </a:lnSpc>
              <a:spcBef>
                <a:spcPct val="20000"/>
              </a:spcBef>
            </a:pPr>
            <a:endParaRPr lang="ja-JP" altLang="en-US"/>
          </a:p>
          <a:p>
            <a:pPr>
              <a:lnSpc>
                <a:spcPct val="90000"/>
              </a:lnSpc>
              <a:spcBef>
                <a:spcPct val="20000"/>
              </a:spcBef>
            </a:pPr>
            <a:r>
              <a:rPr lang="ja-JP" altLang="en-US"/>
              <a:t>＜薬の旅＞</a:t>
            </a:r>
          </a:p>
          <a:p>
            <a:pPr>
              <a:lnSpc>
                <a:spcPct val="90000"/>
              </a:lnSpc>
              <a:spcBef>
                <a:spcPct val="20000"/>
              </a:spcBef>
            </a:pPr>
            <a:r>
              <a:rPr lang="ja-JP" altLang="en-US"/>
              <a:t>・薬は、血液の中に入ってはじめて効果を発揮する。</a:t>
            </a:r>
          </a:p>
          <a:p>
            <a:pPr>
              <a:lnSpc>
                <a:spcPct val="110000"/>
              </a:lnSpc>
              <a:spcBef>
                <a:spcPct val="10000"/>
              </a:spcBef>
            </a:pPr>
            <a:r>
              <a:rPr kumimoji="0" lang="ja-JP" altLang="en-US"/>
              <a:t>・</a:t>
            </a:r>
            <a:r>
              <a:rPr lang="ja-JP" altLang="en-US"/>
              <a:t>例えばのみ薬は、口から入って、胃や腸で溶け出た成分が小腸で吸収され、血液の中に入る。</a:t>
            </a:r>
          </a:p>
          <a:p>
            <a:pPr>
              <a:lnSpc>
                <a:spcPct val="110000"/>
              </a:lnSpc>
              <a:spcBef>
                <a:spcPct val="10000"/>
              </a:spcBef>
            </a:pPr>
            <a:r>
              <a:rPr lang="ja-JP" altLang="en-US"/>
              <a:t>　そして殆どの成分は、まず肝臓で分解、代謝などされた後に、心臓から血液と一緒に全身に送り出されて身体内</a:t>
            </a:r>
          </a:p>
          <a:p>
            <a:pPr>
              <a:lnSpc>
                <a:spcPct val="110000"/>
              </a:lnSpc>
              <a:spcBef>
                <a:spcPct val="10000"/>
              </a:spcBef>
            </a:pPr>
            <a:r>
              <a:rPr lang="ja-JP" altLang="en-US"/>
              <a:t>　に分布し、患部まで運ばれて効果を発揮する。</a:t>
            </a:r>
          </a:p>
          <a:p>
            <a:pPr>
              <a:lnSpc>
                <a:spcPct val="110000"/>
              </a:lnSpc>
              <a:spcBef>
                <a:spcPct val="10000"/>
              </a:spcBef>
            </a:pPr>
            <a:r>
              <a:rPr lang="ja-JP" altLang="en-US"/>
              <a:t>・更に、薬は効果を表し始める一方で徐々に身体外へ排泄される。</a:t>
            </a:r>
          </a:p>
          <a:p>
            <a:pPr>
              <a:lnSpc>
                <a:spcPct val="110000"/>
              </a:lnSpc>
              <a:spcBef>
                <a:spcPct val="10000"/>
              </a:spcBef>
            </a:pPr>
            <a:r>
              <a:rPr lang="ja-JP" altLang="en-US"/>
              <a:t>・やがて薬の成分の多くは腎臓から小便の中や大腸から大便として排泄される。</a:t>
            </a:r>
          </a:p>
          <a:p>
            <a:pPr>
              <a:lnSpc>
                <a:spcPct val="110000"/>
              </a:lnSpc>
              <a:spcBef>
                <a:spcPct val="10000"/>
              </a:spcBef>
            </a:pPr>
            <a:endParaRPr lang="ja-JP" altLang="en-US"/>
          </a:p>
          <a:p>
            <a:pPr>
              <a:lnSpc>
                <a:spcPct val="110000"/>
              </a:lnSpc>
              <a:spcBef>
                <a:spcPct val="10000"/>
              </a:spcBef>
            </a:pPr>
            <a:r>
              <a:rPr lang="ja-JP" altLang="en-US"/>
              <a:t>（スライドショーでうまく動かない場合は、</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kumimoji="1">
                <a:solidFill>
                  <a:schemeClr val="tx1"/>
                </a:solidFill>
                <a:latin typeface="Tahoma" pitchFamily="34" charset="0"/>
                <a:ea typeface="ＭＳ Ｐゴシック" pitchFamily="50" charset="-128"/>
              </a:defRPr>
            </a:lvl1pPr>
            <a:lvl2pPr marL="742950" indent="-285750" defTabSz="925513" eaLnBrk="0" hangingPunct="0">
              <a:defRPr kumimoji="1">
                <a:solidFill>
                  <a:schemeClr val="tx1"/>
                </a:solidFill>
                <a:latin typeface="Tahoma" pitchFamily="34" charset="0"/>
                <a:ea typeface="ＭＳ Ｐゴシック" pitchFamily="50" charset="-128"/>
              </a:defRPr>
            </a:lvl2pPr>
            <a:lvl3pPr marL="1143000" indent="-228600" defTabSz="925513" eaLnBrk="0" hangingPunct="0">
              <a:defRPr kumimoji="1">
                <a:solidFill>
                  <a:schemeClr val="tx1"/>
                </a:solidFill>
                <a:latin typeface="Tahoma" pitchFamily="34" charset="0"/>
                <a:ea typeface="ＭＳ Ｐゴシック" pitchFamily="50" charset="-128"/>
              </a:defRPr>
            </a:lvl3pPr>
            <a:lvl4pPr marL="1600200" indent="-228600" defTabSz="925513" eaLnBrk="0" hangingPunct="0">
              <a:defRPr kumimoji="1">
                <a:solidFill>
                  <a:schemeClr val="tx1"/>
                </a:solidFill>
                <a:latin typeface="Tahoma" pitchFamily="34" charset="0"/>
                <a:ea typeface="ＭＳ Ｐゴシック" pitchFamily="50" charset="-128"/>
              </a:defRPr>
            </a:lvl4pPr>
            <a:lvl5pPr marL="2057400" indent="-228600" defTabSz="925513" eaLnBrk="0" hangingPunct="0">
              <a:defRPr kumimoji="1">
                <a:solidFill>
                  <a:schemeClr val="tx1"/>
                </a:solidFill>
                <a:latin typeface="Tahoma" pitchFamily="34" charset="0"/>
                <a:ea typeface="ＭＳ Ｐゴシック" pitchFamily="50" charset="-128"/>
              </a:defRPr>
            </a:lvl5pPr>
            <a:lvl6pPr marL="25146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fld id="{37F385D9-913C-4290-A038-C41F5FEC9CBE}" type="slidenum">
              <a:rPr lang="en-US" altLang="ja-JP">
                <a:solidFill>
                  <a:prstClr val="black"/>
                </a:solidFill>
                <a:latin typeface="Arial" pitchFamily="34" charset="0"/>
              </a:rPr>
              <a:pPr eaLnBrk="1" hangingPunct="1"/>
              <a:t>21</a:t>
            </a:fld>
            <a:endParaRPr lang="en-US" altLang="ja-JP">
              <a:solidFill>
                <a:prstClr val="black"/>
              </a:solidFill>
              <a:latin typeface="Arial"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74CFFF-8CBF-4660-A7C7-97962AC03C66}" type="slidenum">
              <a:rPr lang="en-US" altLang="ja-JP"/>
              <a:pPr/>
              <a:t>22</a:t>
            </a:fld>
            <a:endParaRPr lang="en-US" altLang="ja-JP"/>
          </a:p>
        </p:txBody>
      </p:sp>
      <p:sp>
        <p:nvSpPr>
          <p:cNvPr id="928770" name="Rectangle 2"/>
          <p:cNvSpPr>
            <a:spLocks noGrp="1" noRot="1" noChangeAspect="1" noChangeArrowheads="1" noTextEdit="1"/>
          </p:cNvSpPr>
          <p:nvPr>
            <p:ph type="sldImg"/>
          </p:nvPr>
        </p:nvSpPr>
        <p:spPr>
          <a:ln/>
        </p:spPr>
      </p:sp>
      <p:sp>
        <p:nvSpPr>
          <p:cNvPr id="928771" name="Rectangle 3"/>
          <p:cNvSpPr>
            <a:spLocks noGrp="1" noChangeArrowheads="1"/>
          </p:cNvSpPr>
          <p:nvPr>
            <p:ph type="body" idx="1"/>
          </p:nvPr>
        </p:nvSpPr>
        <p:spPr>
          <a:xfrm>
            <a:off x="668339" y="4538664"/>
            <a:ext cx="5640387" cy="5135562"/>
          </a:xfrm>
          <a:noFill/>
        </p:spPr>
        <p:txBody>
          <a:bodyPr lIns="88946" tIns="115560" rIns="88946" bIns="140072"/>
          <a:lstStyle/>
          <a:p>
            <a:r>
              <a:rPr lang="ja-JP" altLang="en-US">
                <a:latin typeface="ＭＳ Ｐ明朝" pitchFamily="18" charset="-128"/>
              </a:rPr>
              <a:t>ここでは、薬の血中濃度の概念を通して、薬はのむ量やのむ時間が決められていることを理解させる。</a:t>
            </a:r>
          </a:p>
          <a:p>
            <a:r>
              <a:rPr lang="ja-JP" altLang="en-US">
                <a:latin typeface="ＭＳ Ｐ明朝" pitchFamily="18" charset="-128"/>
              </a:rPr>
              <a:t>さらに、飲み忘れたり飲みすぎるとどうなるかを考えさせる。</a:t>
            </a:r>
          </a:p>
          <a:p>
            <a:endParaRPr lang="ja-JP" altLang="en-US">
              <a:latin typeface="ＭＳ Ｐ明朝" pitchFamily="18" charset="-128"/>
            </a:endParaRPr>
          </a:p>
          <a:p>
            <a:r>
              <a:rPr lang="ja-JP" altLang="en-US">
                <a:latin typeface="ＭＳ Ｐ明朝" pitchFamily="18" charset="-128"/>
              </a:rPr>
              <a:t>＜薬の血中濃度＞</a:t>
            </a:r>
          </a:p>
          <a:p>
            <a:r>
              <a:rPr lang="ja-JP" altLang="en-US">
                <a:latin typeface="ＭＳ Ｐ明朝" pitchFamily="18" charset="-128"/>
              </a:rPr>
              <a:t>・</a:t>
            </a:r>
            <a:r>
              <a:rPr lang="ja-JP" altLang="en-US"/>
              <a:t>薬は、血液の中に入ってはじめて効果を発揮するが、更に効果を発揮する要因に重要な「薬の血中濃度」、つまり血液の中の薬の量がある。</a:t>
            </a:r>
          </a:p>
          <a:p>
            <a:r>
              <a:rPr lang="ja-JP" altLang="en-US"/>
              <a:t>・グラフの縦軸が血中濃度である。３段に色分けしたうち、真ん中の青い部分が血中濃度が適正な「効き目が現れる範囲」、上段の赤い部分が血中濃度が濃すぎて「危険な範囲」、下段の白い部分は血中濃度が低すぎて「効き目が現れない」範囲である。</a:t>
            </a:r>
          </a:p>
          <a:p>
            <a:r>
              <a:rPr lang="ja-JP" altLang="en-US"/>
              <a:t>・この、「薬の効き目が現れる範囲」を保つために、薬をのむ量とのむ回数が、薬ごとに決められている。</a:t>
            </a:r>
          </a:p>
          <a:p>
            <a:r>
              <a:rPr lang="ja-JP" altLang="en-US"/>
              <a:t>・このため、薬をあやまって</a:t>
            </a:r>
            <a:r>
              <a:rPr lang="en-US" altLang="ja-JP"/>
              <a:t>2</a:t>
            </a:r>
            <a:r>
              <a:rPr lang="ja-JP" altLang="en-US"/>
              <a:t>倍のんだり、飲み忘れてしまうと「効き目が現れない範囲」や「危険な範囲」となってしまう。</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CCB8FA-34A2-4DF4-B67E-99091AA08FB6}" type="slidenum">
              <a:rPr lang="en-US" altLang="ja-JP">
                <a:solidFill>
                  <a:prstClr val="black"/>
                </a:solidFill>
              </a:rPr>
              <a:pPr/>
              <a:t>25</a:t>
            </a:fld>
            <a:endParaRPr lang="en-US" altLang="ja-JP">
              <a:solidFill>
                <a:prstClr val="black"/>
              </a:solidFill>
            </a:endParaRPr>
          </a:p>
        </p:txBody>
      </p:sp>
      <p:sp>
        <p:nvSpPr>
          <p:cNvPr id="647170" name="Rectangle 2"/>
          <p:cNvSpPr>
            <a:spLocks noGrp="1" noRot="1" noChangeAspect="1" noChangeArrowheads="1" noTextEdit="1"/>
          </p:cNvSpPr>
          <p:nvPr>
            <p:ph type="sldImg"/>
          </p:nvPr>
        </p:nvSpPr>
        <p:spPr>
          <a:xfrm>
            <a:off x="918280" y="745727"/>
            <a:ext cx="5024673" cy="3730233"/>
          </a:xfrm>
          <a:ln/>
        </p:spPr>
      </p:sp>
      <p:sp>
        <p:nvSpPr>
          <p:cNvPr id="647171"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kumimoji="1">
                <a:solidFill>
                  <a:schemeClr val="tx1"/>
                </a:solidFill>
                <a:latin typeface="Tahoma" pitchFamily="34" charset="0"/>
                <a:ea typeface="ＭＳ Ｐゴシック" pitchFamily="50" charset="-128"/>
              </a:defRPr>
            </a:lvl1pPr>
            <a:lvl2pPr marL="742950" indent="-285750" defTabSz="925513" eaLnBrk="0" hangingPunct="0">
              <a:defRPr kumimoji="1">
                <a:solidFill>
                  <a:schemeClr val="tx1"/>
                </a:solidFill>
                <a:latin typeface="Tahoma" pitchFamily="34" charset="0"/>
                <a:ea typeface="ＭＳ Ｐゴシック" pitchFamily="50" charset="-128"/>
              </a:defRPr>
            </a:lvl2pPr>
            <a:lvl3pPr marL="1143000" indent="-228600" defTabSz="925513" eaLnBrk="0" hangingPunct="0">
              <a:defRPr kumimoji="1">
                <a:solidFill>
                  <a:schemeClr val="tx1"/>
                </a:solidFill>
                <a:latin typeface="Tahoma" pitchFamily="34" charset="0"/>
                <a:ea typeface="ＭＳ Ｐゴシック" pitchFamily="50" charset="-128"/>
              </a:defRPr>
            </a:lvl3pPr>
            <a:lvl4pPr marL="1600200" indent="-228600" defTabSz="925513" eaLnBrk="0" hangingPunct="0">
              <a:defRPr kumimoji="1">
                <a:solidFill>
                  <a:schemeClr val="tx1"/>
                </a:solidFill>
                <a:latin typeface="Tahoma" pitchFamily="34" charset="0"/>
                <a:ea typeface="ＭＳ Ｐゴシック" pitchFamily="50" charset="-128"/>
              </a:defRPr>
            </a:lvl4pPr>
            <a:lvl5pPr marL="2057400" indent="-228600" defTabSz="925513" eaLnBrk="0" hangingPunct="0">
              <a:defRPr kumimoji="1">
                <a:solidFill>
                  <a:schemeClr val="tx1"/>
                </a:solidFill>
                <a:latin typeface="Tahoma" pitchFamily="34" charset="0"/>
                <a:ea typeface="ＭＳ Ｐゴシック" pitchFamily="50" charset="-128"/>
              </a:defRPr>
            </a:lvl5pPr>
            <a:lvl6pPr marL="25146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fld id="{8A3E7FBD-C228-4A55-87FB-229CB8FE3FFA}" type="slidenum">
              <a:rPr lang="en-US" altLang="ja-JP">
                <a:solidFill>
                  <a:prstClr val="black"/>
                </a:solidFill>
                <a:latin typeface="Arial" pitchFamily="34" charset="0"/>
              </a:rPr>
              <a:pPr eaLnBrk="1" hangingPunct="1"/>
              <a:t>29</a:t>
            </a:fld>
            <a:endParaRPr lang="en-US" altLang="ja-JP">
              <a:solidFill>
                <a:prstClr val="black"/>
              </a:solidFill>
              <a:latin typeface="Arial" pitchFamily="34"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kumimoji="1">
                <a:solidFill>
                  <a:schemeClr val="tx1"/>
                </a:solidFill>
                <a:latin typeface="Tahoma" pitchFamily="34" charset="0"/>
                <a:ea typeface="ＭＳ Ｐゴシック" pitchFamily="50" charset="-128"/>
              </a:defRPr>
            </a:lvl1pPr>
            <a:lvl2pPr marL="742950" indent="-285750" defTabSz="925513" eaLnBrk="0" hangingPunct="0">
              <a:defRPr kumimoji="1">
                <a:solidFill>
                  <a:schemeClr val="tx1"/>
                </a:solidFill>
                <a:latin typeface="Tahoma" pitchFamily="34" charset="0"/>
                <a:ea typeface="ＭＳ Ｐゴシック" pitchFamily="50" charset="-128"/>
              </a:defRPr>
            </a:lvl2pPr>
            <a:lvl3pPr marL="1143000" indent="-228600" defTabSz="925513" eaLnBrk="0" hangingPunct="0">
              <a:defRPr kumimoji="1">
                <a:solidFill>
                  <a:schemeClr val="tx1"/>
                </a:solidFill>
                <a:latin typeface="Tahoma" pitchFamily="34" charset="0"/>
                <a:ea typeface="ＭＳ Ｐゴシック" pitchFamily="50" charset="-128"/>
              </a:defRPr>
            </a:lvl3pPr>
            <a:lvl4pPr marL="1600200" indent="-228600" defTabSz="925513" eaLnBrk="0" hangingPunct="0">
              <a:defRPr kumimoji="1">
                <a:solidFill>
                  <a:schemeClr val="tx1"/>
                </a:solidFill>
                <a:latin typeface="Tahoma" pitchFamily="34" charset="0"/>
                <a:ea typeface="ＭＳ Ｐゴシック" pitchFamily="50" charset="-128"/>
              </a:defRPr>
            </a:lvl4pPr>
            <a:lvl5pPr marL="2057400" indent="-228600" defTabSz="925513" eaLnBrk="0" hangingPunct="0">
              <a:defRPr kumimoji="1">
                <a:solidFill>
                  <a:schemeClr val="tx1"/>
                </a:solidFill>
                <a:latin typeface="Tahoma" pitchFamily="34" charset="0"/>
                <a:ea typeface="ＭＳ Ｐゴシック" pitchFamily="50" charset="-128"/>
              </a:defRPr>
            </a:lvl5pPr>
            <a:lvl6pPr marL="25146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fld id="{97C82C9D-7782-490D-BC3C-B9B383AA7A31}" type="slidenum">
              <a:rPr lang="en-US" altLang="ja-JP">
                <a:solidFill>
                  <a:prstClr val="black"/>
                </a:solidFill>
                <a:latin typeface="Arial" pitchFamily="34" charset="0"/>
              </a:rPr>
              <a:pPr eaLnBrk="1" hangingPunct="1"/>
              <a:t>30</a:t>
            </a:fld>
            <a:endParaRPr lang="en-US" altLang="ja-JP">
              <a:solidFill>
                <a:prstClr val="black"/>
              </a:solidFill>
              <a:latin typeface="Arial" pitchFamily="34"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kumimoji="1">
                <a:solidFill>
                  <a:schemeClr val="tx1"/>
                </a:solidFill>
                <a:latin typeface="Tahoma" pitchFamily="34" charset="0"/>
                <a:ea typeface="ＭＳ Ｐゴシック" pitchFamily="50" charset="-128"/>
              </a:defRPr>
            </a:lvl1pPr>
            <a:lvl2pPr marL="742950" indent="-285750" defTabSz="925513" eaLnBrk="0" hangingPunct="0">
              <a:defRPr kumimoji="1">
                <a:solidFill>
                  <a:schemeClr val="tx1"/>
                </a:solidFill>
                <a:latin typeface="Tahoma" pitchFamily="34" charset="0"/>
                <a:ea typeface="ＭＳ Ｐゴシック" pitchFamily="50" charset="-128"/>
              </a:defRPr>
            </a:lvl2pPr>
            <a:lvl3pPr marL="1143000" indent="-228600" defTabSz="925513" eaLnBrk="0" hangingPunct="0">
              <a:defRPr kumimoji="1">
                <a:solidFill>
                  <a:schemeClr val="tx1"/>
                </a:solidFill>
                <a:latin typeface="Tahoma" pitchFamily="34" charset="0"/>
                <a:ea typeface="ＭＳ Ｐゴシック" pitchFamily="50" charset="-128"/>
              </a:defRPr>
            </a:lvl3pPr>
            <a:lvl4pPr marL="1600200" indent="-228600" defTabSz="925513" eaLnBrk="0" hangingPunct="0">
              <a:defRPr kumimoji="1">
                <a:solidFill>
                  <a:schemeClr val="tx1"/>
                </a:solidFill>
                <a:latin typeface="Tahoma" pitchFamily="34" charset="0"/>
                <a:ea typeface="ＭＳ Ｐゴシック" pitchFamily="50" charset="-128"/>
              </a:defRPr>
            </a:lvl4pPr>
            <a:lvl5pPr marL="2057400" indent="-228600" defTabSz="925513" eaLnBrk="0" hangingPunct="0">
              <a:defRPr kumimoji="1">
                <a:solidFill>
                  <a:schemeClr val="tx1"/>
                </a:solidFill>
                <a:latin typeface="Tahoma" pitchFamily="34" charset="0"/>
                <a:ea typeface="ＭＳ Ｐゴシック" pitchFamily="50" charset="-128"/>
              </a:defRPr>
            </a:lvl5pPr>
            <a:lvl6pPr marL="25146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fld id="{D998E0D9-2BBD-4672-8E9E-59FFBE47E1A9}" type="slidenum">
              <a:rPr lang="en-US" altLang="ja-JP">
                <a:solidFill>
                  <a:prstClr val="black"/>
                </a:solidFill>
                <a:latin typeface="Arial" pitchFamily="34" charset="0"/>
              </a:rPr>
              <a:pPr eaLnBrk="1" hangingPunct="1"/>
              <a:t>31</a:t>
            </a:fld>
            <a:endParaRPr lang="en-US" altLang="ja-JP">
              <a:solidFill>
                <a:prstClr val="black"/>
              </a:solidFill>
              <a:latin typeface="Arial" pitchFamily="34"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sz="1000" b="1" smtClean="0">
                <a:ea typeface="ＭＳ ゴシック" pitchFamily="49" charset="-128"/>
              </a:rPr>
              <a:t>【</a:t>
            </a:r>
            <a:r>
              <a:rPr lang="ja-JP" altLang="en-US" sz="1000" b="1" smtClean="0">
                <a:ea typeface="ＭＳ ゴシック" pitchFamily="49" charset="-128"/>
              </a:rPr>
              <a:t>講義例</a:t>
            </a:r>
            <a:r>
              <a:rPr lang="en-US" altLang="ja-JP" sz="1000" b="1" smtClean="0">
                <a:ea typeface="ＭＳ ゴシック" pitchFamily="49" charset="-128"/>
              </a:rPr>
              <a:t>】</a:t>
            </a:r>
          </a:p>
          <a:p>
            <a:pPr eaLnBrk="1" hangingPunct="1"/>
            <a:endParaRPr lang="en-US" altLang="ja-JP" sz="1000" smtClean="0">
              <a:ea typeface="ＭＳ ゴシック" pitchFamily="49" charset="-128"/>
            </a:endParaRPr>
          </a:p>
          <a:p>
            <a:pPr eaLnBrk="1" hangingPunct="1"/>
            <a:r>
              <a:rPr lang="en-US" altLang="ja-JP" sz="1000" smtClean="0">
                <a:ea typeface="ＭＳ ゴシック" pitchFamily="49" charset="-128"/>
              </a:rPr>
              <a:t>○</a:t>
            </a:r>
            <a:r>
              <a:rPr lang="ja-JP" altLang="en-US" sz="1000" smtClean="0">
                <a:ea typeface="ＭＳ ゴシック" pitchFamily="49" charset="-128"/>
              </a:rPr>
              <a:t>みんなに覚えておいてほしいのは、「副作用の多くは、避けることができる」ってこと</a:t>
            </a:r>
          </a:p>
          <a:p>
            <a:pPr eaLnBrk="1" hangingPunct="1"/>
            <a:r>
              <a:rPr lang="ja-JP" altLang="en-US" sz="1000" smtClean="0">
                <a:ea typeface="ＭＳ ゴシック" pitchFamily="49" charset="-128"/>
              </a:rPr>
              <a:t>　なんだ。副作用が現れたとしても、その段階で薬を止めるとか、いろんな対応をとる</a:t>
            </a:r>
          </a:p>
          <a:p>
            <a:pPr eaLnBrk="1" hangingPunct="1"/>
            <a:r>
              <a:rPr lang="ja-JP" altLang="en-US" sz="1000" smtClean="0">
                <a:ea typeface="ＭＳ ゴシック" pitchFamily="49" charset="-128"/>
              </a:rPr>
              <a:t>　ことで、重い副作用が出るのを防ぐことができるんだね。</a:t>
            </a:r>
          </a:p>
          <a:p>
            <a:pPr eaLnBrk="1" hangingPunct="1"/>
            <a:r>
              <a:rPr lang="ja-JP" altLang="en-US" sz="1000" smtClean="0">
                <a:ea typeface="ＭＳ ゴシック" pitchFamily="49" charset="-128"/>
              </a:rPr>
              <a:t>○でも、軽い副作用の場合は、薬を飲み続けることのほうが大事な場合もあるし、薬の中</a:t>
            </a:r>
          </a:p>
          <a:p>
            <a:pPr eaLnBrk="1" hangingPunct="1"/>
            <a:r>
              <a:rPr lang="ja-JP" altLang="en-US" sz="1000" smtClean="0">
                <a:ea typeface="ＭＳ ゴシック" pitchFamily="49" charset="-128"/>
              </a:rPr>
              <a:t>　には、飲むのを止めるとかえって危険な薬もあったりするから、勝手に薬を止めてしま</a:t>
            </a:r>
          </a:p>
          <a:p>
            <a:pPr eaLnBrk="1" hangingPunct="1"/>
            <a:r>
              <a:rPr lang="ja-JP" altLang="en-US" sz="1000" smtClean="0">
                <a:ea typeface="ＭＳ ゴシック" pitchFamily="49" charset="-128"/>
              </a:rPr>
              <a:t>　うと良くない場合もあるんだ。</a:t>
            </a:r>
          </a:p>
          <a:p>
            <a:pPr eaLnBrk="1" hangingPunct="1"/>
            <a:r>
              <a:rPr lang="ja-JP" altLang="en-US" sz="1000" smtClean="0">
                <a:ea typeface="ＭＳ ゴシック" pitchFamily="49" charset="-128"/>
              </a:rPr>
              <a:t>○だから、薬を飲んで「何か具合が悪いな」と思ったら、お父さんやお母さんに話して、</a:t>
            </a:r>
          </a:p>
          <a:p>
            <a:pPr eaLnBrk="1" hangingPunct="1"/>
            <a:r>
              <a:rPr lang="ja-JP" altLang="en-US" sz="1000" smtClean="0">
                <a:ea typeface="ＭＳ ゴシック" pitchFamily="49" charset="-128"/>
              </a:rPr>
              <a:t>　お医者さんや薬剤師さんに相談してもらうようにしようね。</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DB6EC7-F763-4AD0-859A-C0837C65BBD2}" type="slidenum">
              <a:rPr lang="en-US" altLang="ja-JP"/>
              <a:pPr/>
              <a:t>33</a:t>
            </a:fld>
            <a:endParaRPr lang="en-US" altLang="ja-JP"/>
          </a:p>
        </p:txBody>
      </p:sp>
      <p:sp>
        <p:nvSpPr>
          <p:cNvPr id="935938" name="Rectangle 2"/>
          <p:cNvSpPr>
            <a:spLocks noGrp="1" noRot="1" noChangeAspect="1" noChangeArrowheads="1" noTextEdit="1"/>
          </p:cNvSpPr>
          <p:nvPr>
            <p:ph type="sldImg"/>
          </p:nvPr>
        </p:nvSpPr>
        <p:spPr>
          <a:xfrm>
            <a:off x="928922" y="745967"/>
            <a:ext cx="5008166" cy="3731422"/>
          </a:xfrm>
          <a:ln/>
        </p:spPr>
      </p:sp>
      <p:sp>
        <p:nvSpPr>
          <p:cNvPr id="935939"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kumimoji="1">
                <a:solidFill>
                  <a:schemeClr val="tx1"/>
                </a:solidFill>
                <a:latin typeface="Tahoma" pitchFamily="34" charset="0"/>
                <a:ea typeface="ＭＳ Ｐゴシック" pitchFamily="50" charset="-128"/>
              </a:defRPr>
            </a:lvl1pPr>
            <a:lvl2pPr marL="742950" indent="-285750" defTabSz="925513" eaLnBrk="0" hangingPunct="0">
              <a:defRPr kumimoji="1">
                <a:solidFill>
                  <a:schemeClr val="tx1"/>
                </a:solidFill>
                <a:latin typeface="Tahoma" pitchFamily="34" charset="0"/>
                <a:ea typeface="ＭＳ Ｐゴシック" pitchFamily="50" charset="-128"/>
              </a:defRPr>
            </a:lvl2pPr>
            <a:lvl3pPr marL="1143000" indent="-228600" defTabSz="925513" eaLnBrk="0" hangingPunct="0">
              <a:defRPr kumimoji="1">
                <a:solidFill>
                  <a:schemeClr val="tx1"/>
                </a:solidFill>
                <a:latin typeface="Tahoma" pitchFamily="34" charset="0"/>
                <a:ea typeface="ＭＳ Ｐゴシック" pitchFamily="50" charset="-128"/>
              </a:defRPr>
            </a:lvl3pPr>
            <a:lvl4pPr marL="1600200" indent="-228600" defTabSz="925513" eaLnBrk="0" hangingPunct="0">
              <a:defRPr kumimoji="1">
                <a:solidFill>
                  <a:schemeClr val="tx1"/>
                </a:solidFill>
                <a:latin typeface="Tahoma" pitchFamily="34" charset="0"/>
                <a:ea typeface="ＭＳ Ｐゴシック" pitchFamily="50" charset="-128"/>
              </a:defRPr>
            </a:lvl4pPr>
            <a:lvl5pPr marL="2057400" indent="-228600" defTabSz="925513" eaLnBrk="0" hangingPunct="0">
              <a:defRPr kumimoji="1">
                <a:solidFill>
                  <a:schemeClr val="tx1"/>
                </a:solidFill>
                <a:latin typeface="Tahoma" pitchFamily="34" charset="0"/>
                <a:ea typeface="ＭＳ Ｐゴシック" pitchFamily="50" charset="-128"/>
              </a:defRPr>
            </a:lvl5pPr>
            <a:lvl6pPr marL="25146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fld id="{DB327740-7215-44AB-84F3-A70AA1B1713F}" type="slidenum">
              <a:rPr lang="en-US" altLang="ja-JP">
                <a:latin typeface="Arial" pitchFamily="34" charset="0"/>
              </a:rPr>
              <a:pPr eaLnBrk="1" hangingPunct="1"/>
              <a:t>4</a:t>
            </a:fld>
            <a:endParaRPr lang="en-US" altLang="ja-JP">
              <a:latin typeface="Arial" pitchFamily="34"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sz="1000" b="1" smtClean="0">
                <a:ea typeface="ＭＳ ゴシック" pitchFamily="49" charset="-128"/>
              </a:rPr>
              <a:t>【</a:t>
            </a:r>
            <a:r>
              <a:rPr lang="ja-JP" altLang="en-US" sz="1000" b="1" smtClean="0">
                <a:ea typeface="ＭＳ ゴシック" pitchFamily="49" charset="-128"/>
              </a:rPr>
              <a:t>講義例</a:t>
            </a:r>
            <a:r>
              <a:rPr lang="en-US" altLang="ja-JP" sz="1000" b="1" smtClean="0">
                <a:ea typeface="ＭＳ ゴシック" pitchFamily="49" charset="-128"/>
              </a:rPr>
              <a:t>】</a:t>
            </a:r>
          </a:p>
          <a:p>
            <a:pPr eaLnBrk="1" hangingPunct="1"/>
            <a:endParaRPr lang="en-US" altLang="ja-JP" sz="1000" smtClean="0">
              <a:ea typeface="ＭＳ ゴシック" pitchFamily="49" charset="-128"/>
            </a:endParaRPr>
          </a:p>
          <a:p>
            <a:pPr eaLnBrk="1" hangingPunct="1"/>
            <a:r>
              <a:rPr lang="ja-JP" altLang="en-US" sz="1000" smtClean="0">
                <a:ea typeface="ＭＳ ゴシック" pitchFamily="49" charset="-128"/>
              </a:rPr>
              <a:t>「薬」について、自分が用いた経験などをとおし、「薬の役割」を考えてもらう。</a:t>
            </a:r>
            <a:endParaRPr lang="ja-JP" altLang="en-US" sz="1000" smtClean="0">
              <a:solidFill>
                <a:srgbClr val="FF0000"/>
              </a:solidFill>
              <a:ea typeface="ＭＳ ゴシック" pitchFamily="49" charset="-128"/>
            </a:endParaRPr>
          </a:p>
          <a:p>
            <a:pPr eaLnBrk="1" hangingPunct="1"/>
            <a:endParaRPr lang="ja-JP" altLang="en-US" sz="1000" smtClean="0">
              <a:ea typeface="ＭＳ ゴシック" pitchFamily="49" charset="-128"/>
            </a:endParaRPr>
          </a:p>
          <a:p>
            <a:pPr eaLnBrk="1" hangingPunct="1"/>
            <a:r>
              <a:rPr lang="ja-JP" altLang="en-US" sz="1000" smtClean="0">
                <a:ea typeface="ＭＳ ゴシック" pitchFamily="49" charset="-128"/>
              </a:rPr>
              <a:t>○みんな、薬を飲んだことあるよね？　</a:t>
            </a:r>
          </a:p>
          <a:p>
            <a:pPr eaLnBrk="1" hangingPunct="1"/>
            <a:r>
              <a:rPr lang="ja-JP" altLang="en-US" sz="1000" smtClean="0">
                <a:ea typeface="ＭＳ ゴシック" pitchFamily="49" charset="-128"/>
              </a:rPr>
              <a:t>○薬って、何のために飲むと思う？　病気を治すためかな？　</a:t>
            </a:r>
          </a:p>
          <a:p>
            <a:pPr eaLnBrk="1" hangingPunct="1"/>
            <a:r>
              <a:rPr lang="ja-JP" altLang="en-US" sz="1000" smtClean="0">
                <a:ea typeface="ＭＳ ゴシック" pitchFamily="49" charset="-128"/>
              </a:rPr>
              <a:t>○じゃあ、薬で病気が治ると思う人、手を上げて？</a:t>
            </a:r>
            <a:endParaRPr lang="ja-JP" altLang="en-US" sz="1000" smtClean="0">
              <a:solidFill>
                <a:srgbClr val="0000FF"/>
              </a:solidFill>
              <a:ea typeface="ＭＳ ゴシック" pitchFamily="49" charset="-128"/>
            </a:endParaRPr>
          </a:p>
          <a:p>
            <a:pPr eaLnBrk="1" hangingPunct="1"/>
            <a:r>
              <a:rPr lang="ja-JP" altLang="en-US" sz="1000" smtClean="0">
                <a:ea typeface="ＭＳ ゴシック" pitchFamily="49" charset="-128"/>
              </a:rPr>
              <a:t>○違う、薬で病気が治るのではないと思う人？</a:t>
            </a:r>
            <a:endParaRPr lang="ja-JP" altLang="en-US" sz="1000" smtClean="0">
              <a:solidFill>
                <a:srgbClr val="0000FF"/>
              </a:solidFill>
              <a:ea typeface="ＭＳ ゴシック" pitchFamily="49" charset="-128"/>
            </a:endParaRPr>
          </a:p>
          <a:p>
            <a:pPr eaLnBrk="1" hangingPunct="1"/>
            <a:r>
              <a:rPr lang="ja-JP" altLang="en-US" sz="1000" smtClean="0">
                <a:ea typeface="ＭＳ ゴシック" pitchFamily="49" charset="-128"/>
              </a:rPr>
              <a:t>○実は、薬が病気を治しているんじゃないんだね。</a:t>
            </a:r>
          </a:p>
          <a:p>
            <a:pPr eaLnBrk="1" hangingPunct="1"/>
            <a:endParaRPr lang="en-US" altLang="ja-JP" sz="1000" smtClean="0">
              <a:ea typeface="ＭＳ ゴシック" pitchFamily="49"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kumimoji="1">
                <a:solidFill>
                  <a:schemeClr val="tx1"/>
                </a:solidFill>
                <a:latin typeface="Tahoma" pitchFamily="34" charset="0"/>
                <a:ea typeface="ＭＳ Ｐゴシック" pitchFamily="50" charset="-128"/>
              </a:defRPr>
            </a:lvl1pPr>
            <a:lvl2pPr marL="742950" indent="-285750" defTabSz="925513" eaLnBrk="0" hangingPunct="0">
              <a:defRPr kumimoji="1">
                <a:solidFill>
                  <a:schemeClr val="tx1"/>
                </a:solidFill>
                <a:latin typeface="Tahoma" pitchFamily="34" charset="0"/>
                <a:ea typeface="ＭＳ Ｐゴシック" pitchFamily="50" charset="-128"/>
              </a:defRPr>
            </a:lvl2pPr>
            <a:lvl3pPr marL="1143000" indent="-228600" defTabSz="925513" eaLnBrk="0" hangingPunct="0">
              <a:defRPr kumimoji="1">
                <a:solidFill>
                  <a:schemeClr val="tx1"/>
                </a:solidFill>
                <a:latin typeface="Tahoma" pitchFamily="34" charset="0"/>
                <a:ea typeface="ＭＳ Ｐゴシック" pitchFamily="50" charset="-128"/>
              </a:defRPr>
            </a:lvl3pPr>
            <a:lvl4pPr marL="1600200" indent="-228600" defTabSz="925513" eaLnBrk="0" hangingPunct="0">
              <a:defRPr kumimoji="1">
                <a:solidFill>
                  <a:schemeClr val="tx1"/>
                </a:solidFill>
                <a:latin typeface="Tahoma" pitchFamily="34" charset="0"/>
                <a:ea typeface="ＭＳ Ｐゴシック" pitchFamily="50" charset="-128"/>
              </a:defRPr>
            </a:lvl4pPr>
            <a:lvl5pPr marL="2057400" indent="-228600" defTabSz="925513" eaLnBrk="0" hangingPunct="0">
              <a:defRPr kumimoji="1">
                <a:solidFill>
                  <a:schemeClr val="tx1"/>
                </a:solidFill>
                <a:latin typeface="Tahoma" pitchFamily="34" charset="0"/>
                <a:ea typeface="ＭＳ Ｐゴシック" pitchFamily="50" charset="-128"/>
              </a:defRPr>
            </a:lvl5pPr>
            <a:lvl6pPr marL="25146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fld id="{B5CBD10A-2EEE-4E54-B634-EFA79D6C269D}" type="slidenum">
              <a:rPr lang="en-US" altLang="ja-JP">
                <a:latin typeface="Arial" pitchFamily="34" charset="0"/>
              </a:rPr>
              <a:pPr eaLnBrk="1" hangingPunct="1"/>
              <a:t>5</a:t>
            </a:fld>
            <a:endParaRPr lang="en-US" altLang="ja-JP">
              <a:latin typeface="Arial" pitchFamily="34"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sz="1000" b="1" smtClean="0">
                <a:ea typeface="ＭＳ ゴシック" pitchFamily="49" charset="-128"/>
              </a:rPr>
              <a:t>■</a:t>
            </a:r>
            <a:r>
              <a:rPr lang="ja-JP" altLang="en-US" sz="1000" b="1" smtClean="0">
                <a:ea typeface="ＭＳ ゴシック" pitchFamily="49" charset="-128"/>
              </a:rPr>
              <a:t>元々、人間の体には病気やけがを治す力があることを説明。</a:t>
            </a:r>
          </a:p>
          <a:p>
            <a:pPr eaLnBrk="1" hangingPunct="1"/>
            <a:endParaRPr lang="ja-JP" altLang="en-US" sz="1000" smtClean="0">
              <a:ea typeface="ＭＳ ゴシック" pitchFamily="49" charset="-128"/>
            </a:endParaRPr>
          </a:p>
          <a:p>
            <a:pPr eaLnBrk="1" hangingPunct="1"/>
            <a:r>
              <a:rPr lang="ja-JP" altLang="en-US" sz="1000" smtClean="0">
                <a:solidFill>
                  <a:srgbClr val="0000FF"/>
                </a:solidFill>
                <a:latin typeface="ＭＳ Ｐゴシック" pitchFamily="50" charset="-128"/>
                <a:ea typeface="ＭＳ ゴシック" pitchFamily="49" charset="-128"/>
              </a:rPr>
              <a:t>病気や怪我を治すのは、薬ではなく自分の体が持っている「自然治癒力（しぜん</a:t>
            </a:r>
          </a:p>
          <a:p>
            <a:pPr eaLnBrk="1" hangingPunct="1"/>
            <a:r>
              <a:rPr lang="ja-JP" altLang="en-US" sz="1000" smtClean="0">
                <a:solidFill>
                  <a:srgbClr val="0000FF"/>
                </a:solidFill>
                <a:latin typeface="ＭＳ Ｐゴシック" pitchFamily="50" charset="-128"/>
                <a:ea typeface="ＭＳ ゴシック" pitchFamily="49" charset="-128"/>
              </a:rPr>
              <a:t>ちゆりょく）」であることを説明し、理解させる。</a:t>
            </a:r>
            <a:endParaRPr lang="ja-JP" altLang="en-US" sz="1000" smtClean="0">
              <a:ea typeface="ＭＳ ゴシック" pitchFamily="49" charset="-128"/>
            </a:endParaRPr>
          </a:p>
          <a:p>
            <a:pPr eaLnBrk="1" hangingPunct="1"/>
            <a:endParaRPr lang="ja-JP" altLang="en-US" sz="1000" smtClean="0">
              <a:latin typeface="ＭＳ Ｐゴシック" pitchFamily="50" charset="-128"/>
              <a:ea typeface="ＭＳ ゴシック" pitchFamily="49" charset="-128"/>
            </a:endParaRPr>
          </a:p>
          <a:p>
            <a:pPr eaLnBrk="1" hangingPunct="1"/>
            <a:r>
              <a:rPr lang="en-US" altLang="ja-JP" sz="1000" b="1" smtClean="0">
                <a:latin typeface="ＭＳ Ｐゴシック" pitchFamily="50" charset="-128"/>
                <a:ea typeface="ＭＳ ゴシック" pitchFamily="49" charset="-128"/>
              </a:rPr>
              <a:t>【</a:t>
            </a:r>
            <a:r>
              <a:rPr lang="ja-JP" altLang="en-US" sz="1000" b="1" smtClean="0">
                <a:latin typeface="ＭＳ Ｐゴシック" pitchFamily="50" charset="-128"/>
                <a:ea typeface="ＭＳ ゴシック" pitchFamily="49" charset="-128"/>
              </a:rPr>
              <a:t>講義例</a:t>
            </a:r>
            <a:r>
              <a:rPr lang="en-US" altLang="ja-JP" sz="1000" b="1" smtClean="0">
                <a:latin typeface="ＭＳ Ｐゴシック" pitchFamily="50" charset="-128"/>
                <a:ea typeface="ＭＳ ゴシック" pitchFamily="49" charset="-128"/>
              </a:rPr>
              <a:t>】</a:t>
            </a:r>
          </a:p>
          <a:p>
            <a:pPr eaLnBrk="1" hangingPunct="1"/>
            <a:r>
              <a:rPr lang="en-US" altLang="ja-JP" sz="1000" smtClean="0">
                <a:latin typeface="ＭＳ Ｐゴシック" pitchFamily="50" charset="-128"/>
                <a:ea typeface="ＭＳ ゴシック" pitchFamily="49" charset="-128"/>
              </a:rPr>
              <a:t>○</a:t>
            </a:r>
            <a:r>
              <a:rPr lang="ja-JP" altLang="en-US" sz="1000" smtClean="0">
                <a:latin typeface="ＭＳ Ｐゴシック" pitchFamily="50" charset="-128"/>
                <a:ea typeface="ＭＳ ゴシック" pitchFamily="49" charset="-128"/>
              </a:rPr>
              <a:t>人間の体って不思議なんだけど、病気になったり怪我をしたら、自分でもとの健康な</a:t>
            </a:r>
          </a:p>
          <a:p>
            <a:pPr eaLnBrk="1" hangingPunct="1"/>
            <a:r>
              <a:rPr lang="ja-JP" altLang="en-US" sz="1000" smtClean="0">
                <a:latin typeface="ＭＳ Ｐゴシック" pitchFamily="50" charset="-128"/>
                <a:ea typeface="ＭＳ ゴシック" pitchFamily="49" charset="-128"/>
              </a:rPr>
              <a:t>　状態に戻そうとする力が働くんだね。これを、ちょっと難しい言葉でいうと</a:t>
            </a:r>
          </a:p>
          <a:p>
            <a:pPr eaLnBrk="1" hangingPunct="1"/>
            <a:r>
              <a:rPr lang="ja-JP" altLang="en-US" sz="1000" smtClean="0">
                <a:latin typeface="ＭＳ Ｐゴシック" pitchFamily="50" charset="-128"/>
                <a:ea typeface="ＭＳ ゴシック" pitchFamily="49" charset="-128"/>
              </a:rPr>
              <a:t>　「自然治癒力」（自然に治す力）と言うんだ。</a:t>
            </a:r>
          </a:p>
          <a:p>
            <a:pPr eaLnBrk="1" hangingPunct="1"/>
            <a:r>
              <a:rPr lang="ja-JP" altLang="en-US" sz="1000" smtClean="0">
                <a:latin typeface="ＭＳ Ｐゴシック" pitchFamily="50" charset="-128"/>
                <a:ea typeface="ＭＳ ゴシック" pitchFamily="49" charset="-128"/>
              </a:rPr>
              <a:t>○この自然治癒力には、三つくらいあるんだ。</a:t>
            </a:r>
          </a:p>
          <a:p>
            <a:pPr eaLnBrk="1" hangingPunct="1"/>
            <a:endParaRPr lang="ja-JP" altLang="en-US" sz="1000" smtClean="0">
              <a:latin typeface="ＭＳ Ｐゴシック" pitchFamily="50" charset="-128"/>
              <a:ea typeface="ＭＳ ゴシック" pitchFamily="49" charset="-128"/>
            </a:endParaRPr>
          </a:p>
          <a:p>
            <a:pPr eaLnBrk="1" hangingPunct="1"/>
            <a:r>
              <a:rPr lang="en-US" altLang="ja-JP" sz="1000" smtClean="0">
                <a:latin typeface="ＭＳ Ｐゴシック" pitchFamily="50" charset="-128"/>
                <a:ea typeface="ＭＳ ゴシック" pitchFamily="49" charset="-128"/>
              </a:rPr>
              <a:t>(1)</a:t>
            </a:r>
            <a:r>
              <a:rPr lang="ja-JP" altLang="en-US" sz="1000" smtClean="0">
                <a:latin typeface="ＭＳ Ｐゴシック" pitchFamily="50" charset="-128"/>
                <a:ea typeface="ＭＳ ゴシック" pitchFamily="49" charset="-128"/>
              </a:rPr>
              <a:t>体の機能のバランスや秩序を正常に保つ力</a:t>
            </a:r>
            <a:r>
              <a:rPr lang="en-US" altLang="ja-JP" sz="1000" smtClean="0">
                <a:latin typeface="ＭＳ Ｐゴシック" pitchFamily="50" charset="-128"/>
                <a:ea typeface="ＭＳ ゴシック" pitchFamily="49" charset="-128"/>
              </a:rPr>
              <a:t>(</a:t>
            </a:r>
            <a:r>
              <a:rPr lang="ja-JP" altLang="en-US" sz="1000" smtClean="0">
                <a:latin typeface="ＭＳ Ｐゴシック" pitchFamily="50" charset="-128"/>
                <a:ea typeface="ＭＳ ゴシック" pitchFamily="49" charset="-128"/>
              </a:rPr>
              <a:t>恒常性維持</a:t>
            </a:r>
            <a:r>
              <a:rPr lang="en-US" altLang="ja-JP" sz="1000" smtClean="0">
                <a:latin typeface="ＭＳ Ｐゴシック" pitchFamily="50" charset="-128"/>
                <a:ea typeface="ＭＳ ゴシック" pitchFamily="49" charset="-128"/>
              </a:rPr>
              <a:t>)</a:t>
            </a:r>
            <a:br>
              <a:rPr lang="en-US" altLang="ja-JP" sz="1000" smtClean="0">
                <a:latin typeface="ＭＳ Ｐゴシック" pitchFamily="50" charset="-128"/>
                <a:ea typeface="ＭＳ ゴシック" pitchFamily="49" charset="-128"/>
              </a:rPr>
            </a:br>
            <a:r>
              <a:rPr lang="ja-JP" altLang="en-US" sz="1000" smtClean="0">
                <a:latin typeface="ＭＳ Ｐゴシック" pitchFamily="50" charset="-128"/>
                <a:ea typeface="ＭＳ ゴシック" pitchFamily="49" charset="-128"/>
              </a:rPr>
              <a:t>　例）外気の温度が極端に変動しても、体は熱の放散と生成を調節することによって、</a:t>
            </a:r>
          </a:p>
          <a:p>
            <a:pPr eaLnBrk="1" hangingPunct="1"/>
            <a:r>
              <a:rPr lang="ja-JP" altLang="en-US" sz="1000" smtClean="0">
                <a:latin typeface="ＭＳ Ｐゴシック" pitchFamily="50" charset="-128"/>
                <a:ea typeface="ＭＳ ゴシック" pitchFamily="49" charset="-128"/>
              </a:rPr>
              <a:t>　　　体温が著しく上がったり下がったりすることを防いでいる 。</a:t>
            </a:r>
          </a:p>
          <a:p>
            <a:pPr eaLnBrk="1" hangingPunct="1"/>
            <a:r>
              <a:rPr lang="en-US" altLang="ja-JP" sz="1000" smtClean="0">
                <a:latin typeface="ＭＳ Ｐゴシック" pitchFamily="50" charset="-128"/>
                <a:ea typeface="ＭＳ ゴシック" pitchFamily="49" charset="-128"/>
              </a:rPr>
              <a:t>(2)</a:t>
            </a:r>
            <a:r>
              <a:rPr lang="ja-JP" altLang="en-US" sz="1000" smtClean="0">
                <a:latin typeface="ＭＳ Ｐゴシック" pitchFamily="50" charset="-128"/>
                <a:ea typeface="ＭＳ ゴシック" pitchFamily="49" charset="-128"/>
              </a:rPr>
              <a:t>病原菌など異物の侵入、変質した自己細胞を殺傷して体を守る力</a:t>
            </a:r>
            <a:r>
              <a:rPr lang="en-US" altLang="ja-JP" sz="1000" smtClean="0">
                <a:latin typeface="ＭＳ Ｐゴシック" pitchFamily="50" charset="-128"/>
                <a:ea typeface="ＭＳ ゴシック" pitchFamily="49" charset="-128"/>
              </a:rPr>
              <a:t>(</a:t>
            </a:r>
            <a:r>
              <a:rPr lang="ja-JP" altLang="en-US" sz="1000" smtClean="0">
                <a:latin typeface="ＭＳ Ｐゴシック" pitchFamily="50" charset="-128"/>
                <a:ea typeface="ＭＳ ゴシック" pitchFamily="49" charset="-128"/>
              </a:rPr>
              <a:t>自己防衛＝生体防御</a:t>
            </a:r>
            <a:r>
              <a:rPr lang="en-US" altLang="ja-JP" sz="1000" smtClean="0">
                <a:latin typeface="ＭＳ Ｐゴシック" pitchFamily="50" charset="-128"/>
                <a:ea typeface="ＭＳ ゴシック" pitchFamily="49" charset="-128"/>
              </a:rPr>
              <a:t>)</a:t>
            </a:r>
          </a:p>
          <a:p>
            <a:pPr eaLnBrk="1" hangingPunct="1"/>
            <a:r>
              <a:rPr lang="ja-JP" altLang="en-US" sz="1000" smtClean="0">
                <a:latin typeface="ＭＳ Ｐゴシック" pitchFamily="50" charset="-128"/>
                <a:ea typeface="ＭＳ ゴシック" pitchFamily="49" charset="-128"/>
              </a:rPr>
              <a:t>　例）白血球は、病原菌などを攻撃したり自分の中に取り込んだりして体を守っている。　　　　　　　　　</a:t>
            </a:r>
            <a:br>
              <a:rPr lang="ja-JP" altLang="en-US" sz="1000" smtClean="0">
                <a:latin typeface="ＭＳ Ｐゴシック" pitchFamily="50" charset="-128"/>
                <a:ea typeface="ＭＳ ゴシック" pitchFamily="49" charset="-128"/>
              </a:rPr>
            </a:br>
            <a:r>
              <a:rPr lang="en-US" altLang="ja-JP" sz="1000" smtClean="0">
                <a:latin typeface="ＭＳ Ｐゴシック" pitchFamily="50" charset="-128"/>
                <a:ea typeface="ＭＳ ゴシック" pitchFamily="49" charset="-128"/>
              </a:rPr>
              <a:t>(3)</a:t>
            </a:r>
            <a:r>
              <a:rPr lang="ja-JP" altLang="en-US" sz="1000" smtClean="0">
                <a:latin typeface="ＭＳ Ｐゴシック" pitchFamily="50" charset="-128"/>
                <a:ea typeface="ＭＳ ゴシック" pitchFamily="49" charset="-128"/>
              </a:rPr>
              <a:t>傷ついたり古くなった細胞を修復したり新しいものに交換する力</a:t>
            </a:r>
            <a:r>
              <a:rPr lang="en-US" altLang="ja-JP" sz="1000" smtClean="0">
                <a:latin typeface="ＭＳ Ｐゴシック" pitchFamily="50" charset="-128"/>
                <a:ea typeface="ＭＳ ゴシック" pitchFamily="49" charset="-128"/>
              </a:rPr>
              <a:t>(</a:t>
            </a:r>
            <a:r>
              <a:rPr lang="ja-JP" altLang="en-US" sz="1000" smtClean="0">
                <a:latin typeface="ＭＳ Ｐゴシック" pitchFamily="50" charset="-128"/>
                <a:ea typeface="ＭＳ ゴシック" pitchFamily="49" charset="-128"/>
              </a:rPr>
              <a:t>自己再生＝修復・再生</a:t>
            </a:r>
            <a:r>
              <a:rPr lang="en-US" altLang="ja-JP" sz="1000" smtClean="0">
                <a:latin typeface="ＭＳ Ｐゴシック" pitchFamily="50" charset="-128"/>
                <a:ea typeface="ＭＳ ゴシック" pitchFamily="49" charset="-128"/>
              </a:rPr>
              <a:t>)</a:t>
            </a:r>
            <a:br>
              <a:rPr lang="en-US" altLang="ja-JP" sz="1000" smtClean="0">
                <a:latin typeface="ＭＳ Ｐゴシック" pitchFamily="50" charset="-128"/>
                <a:ea typeface="ＭＳ ゴシック" pitchFamily="49" charset="-128"/>
              </a:rPr>
            </a:br>
            <a:r>
              <a:rPr lang="ja-JP" altLang="en-US" sz="1000" smtClean="0">
                <a:latin typeface="ＭＳ Ｐゴシック" pitchFamily="50" charset="-128"/>
                <a:ea typeface="ＭＳ ゴシック" pitchFamily="49" charset="-128"/>
              </a:rPr>
              <a:t>　例）体の表面にできたキズをふさぎ、新しい皮膚を再生する。</a:t>
            </a:r>
          </a:p>
          <a:p>
            <a:pPr eaLnBrk="1" hangingPunct="1"/>
            <a:endParaRPr lang="ja-JP" altLang="en-US" sz="1000" smtClean="0">
              <a:latin typeface="ＭＳ Ｐゴシック" pitchFamily="50" charset="-128"/>
              <a:ea typeface="ＭＳ ゴシック" pitchFamily="49" charset="-128"/>
            </a:endParaRPr>
          </a:p>
          <a:p>
            <a:pPr eaLnBrk="1" hangingPunct="1"/>
            <a:r>
              <a:rPr lang="ja-JP" altLang="en-US" sz="1000" smtClean="0">
                <a:latin typeface="ＭＳ Ｐゴシック" pitchFamily="50" charset="-128"/>
                <a:ea typeface="ＭＳ ゴシック" pitchFamily="49" charset="-128"/>
              </a:rPr>
              <a:t>○こういった働きは、本来、みんなの体に自然に備わっているものなんだね。 </a:t>
            </a:r>
          </a:p>
          <a:p>
            <a:pPr eaLnBrk="1" hangingPunct="1"/>
            <a:endParaRPr lang="en-US" altLang="ja-JP" sz="1000" smtClean="0">
              <a:ea typeface="ＭＳ ゴシック" pitchFamily="49"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kumimoji="1">
                <a:solidFill>
                  <a:schemeClr val="tx1"/>
                </a:solidFill>
                <a:latin typeface="Tahoma" pitchFamily="34" charset="0"/>
                <a:ea typeface="ＭＳ Ｐゴシック" pitchFamily="50" charset="-128"/>
              </a:defRPr>
            </a:lvl1pPr>
            <a:lvl2pPr marL="742950" indent="-285750" defTabSz="925513" eaLnBrk="0" hangingPunct="0">
              <a:defRPr kumimoji="1">
                <a:solidFill>
                  <a:schemeClr val="tx1"/>
                </a:solidFill>
                <a:latin typeface="Tahoma" pitchFamily="34" charset="0"/>
                <a:ea typeface="ＭＳ Ｐゴシック" pitchFamily="50" charset="-128"/>
              </a:defRPr>
            </a:lvl2pPr>
            <a:lvl3pPr marL="1143000" indent="-228600" defTabSz="925513" eaLnBrk="0" hangingPunct="0">
              <a:defRPr kumimoji="1">
                <a:solidFill>
                  <a:schemeClr val="tx1"/>
                </a:solidFill>
                <a:latin typeface="Tahoma" pitchFamily="34" charset="0"/>
                <a:ea typeface="ＭＳ Ｐゴシック" pitchFamily="50" charset="-128"/>
              </a:defRPr>
            </a:lvl3pPr>
            <a:lvl4pPr marL="1600200" indent="-228600" defTabSz="925513" eaLnBrk="0" hangingPunct="0">
              <a:defRPr kumimoji="1">
                <a:solidFill>
                  <a:schemeClr val="tx1"/>
                </a:solidFill>
                <a:latin typeface="Tahoma" pitchFamily="34" charset="0"/>
                <a:ea typeface="ＭＳ Ｐゴシック" pitchFamily="50" charset="-128"/>
              </a:defRPr>
            </a:lvl4pPr>
            <a:lvl5pPr marL="2057400" indent="-228600" defTabSz="925513" eaLnBrk="0" hangingPunct="0">
              <a:defRPr kumimoji="1">
                <a:solidFill>
                  <a:schemeClr val="tx1"/>
                </a:solidFill>
                <a:latin typeface="Tahoma" pitchFamily="34" charset="0"/>
                <a:ea typeface="ＭＳ Ｐゴシック" pitchFamily="50" charset="-128"/>
              </a:defRPr>
            </a:lvl5pPr>
            <a:lvl6pPr marL="25146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fld id="{0F0E5501-88A9-484A-A062-D5FEB8452ED8}" type="slidenum">
              <a:rPr lang="en-US" altLang="ja-JP">
                <a:latin typeface="Arial" pitchFamily="34" charset="0"/>
              </a:rPr>
              <a:pPr eaLnBrk="1" hangingPunct="1"/>
              <a:t>6</a:t>
            </a:fld>
            <a:endParaRPr lang="en-US" altLang="ja-JP">
              <a:latin typeface="Arial" pitchFamily="34"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sz="1000" b="1" smtClean="0">
                <a:latin typeface="ＭＳ Ｐゴシック" pitchFamily="50" charset="-128"/>
                <a:ea typeface="ＭＳ ゴシック" pitchFamily="49" charset="-128"/>
              </a:rPr>
              <a:t>■ </a:t>
            </a:r>
            <a:r>
              <a:rPr lang="ja-JP" altLang="en-US" sz="1000" b="1" smtClean="0">
                <a:solidFill>
                  <a:srgbClr val="0000FF"/>
                </a:solidFill>
                <a:latin typeface="ＭＳ Ｐゴシック" pitchFamily="50" charset="-128"/>
                <a:ea typeface="ＭＳ ゴシック" pitchFamily="49" charset="-128"/>
              </a:rPr>
              <a:t>「自然治癒力」を手助けするのが「くすり」の役割であることを理解させる。</a:t>
            </a:r>
          </a:p>
          <a:p>
            <a:pPr eaLnBrk="1" hangingPunct="1"/>
            <a:endParaRPr lang="ja-JP" altLang="en-US" sz="1000" b="1" smtClean="0">
              <a:solidFill>
                <a:srgbClr val="0000FF"/>
              </a:solidFill>
              <a:latin typeface="ＭＳ Ｐゴシック" pitchFamily="50" charset="-128"/>
              <a:ea typeface="ＭＳ ゴシック" pitchFamily="49" charset="-128"/>
            </a:endParaRPr>
          </a:p>
          <a:p>
            <a:pPr eaLnBrk="1" hangingPunct="1"/>
            <a:r>
              <a:rPr lang="en-US" altLang="ja-JP" sz="1000" b="1" smtClean="0">
                <a:solidFill>
                  <a:srgbClr val="FF0000"/>
                </a:solidFill>
                <a:ea typeface="ＭＳ ゴシック" pitchFamily="49" charset="-128"/>
              </a:rPr>
              <a:t>【</a:t>
            </a:r>
            <a:r>
              <a:rPr lang="ja-JP" altLang="en-US" sz="1000" b="1" smtClean="0">
                <a:solidFill>
                  <a:srgbClr val="FF0000"/>
                </a:solidFill>
                <a:ea typeface="ＭＳ ゴシック" pitchFamily="49" charset="-128"/>
              </a:rPr>
              <a:t>講義例</a:t>
            </a:r>
            <a:r>
              <a:rPr lang="en-US" altLang="ja-JP" sz="1000" b="1" smtClean="0">
                <a:solidFill>
                  <a:srgbClr val="FF0000"/>
                </a:solidFill>
                <a:ea typeface="ＭＳ ゴシック" pitchFamily="49" charset="-128"/>
              </a:rPr>
              <a:t>】</a:t>
            </a:r>
            <a:endParaRPr lang="en-US" altLang="ja-JP" sz="1000" b="1" smtClean="0">
              <a:solidFill>
                <a:srgbClr val="0000FF"/>
              </a:solidFill>
              <a:latin typeface="ＭＳ Ｐゴシック" pitchFamily="50" charset="-128"/>
              <a:ea typeface="ＭＳ ゴシック" pitchFamily="49" charset="-128"/>
            </a:endParaRPr>
          </a:p>
          <a:p>
            <a:pPr eaLnBrk="1" hangingPunct="1"/>
            <a:endParaRPr lang="en-US" altLang="ja-JP" sz="1000" smtClean="0">
              <a:solidFill>
                <a:srgbClr val="0000FF"/>
              </a:solidFill>
              <a:latin typeface="ＭＳ Ｐゴシック" pitchFamily="50" charset="-128"/>
              <a:ea typeface="ＭＳ ゴシック" pitchFamily="49" charset="-128"/>
            </a:endParaRPr>
          </a:p>
          <a:p>
            <a:pPr eaLnBrk="1" hangingPunct="1"/>
            <a:r>
              <a:rPr lang="ja-JP" altLang="en-US" sz="1000" smtClean="0">
                <a:solidFill>
                  <a:srgbClr val="0000FF"/>
                </a:solidFill>
                <a:latin typeface="ＭＳ Ｐゴシック" pitchFamily="50" charset="-128"/>
                <a:ea typeface="ＭＳ ゴシック" pitchFamily="49" charset="-128"/>
              </a:rPr>
              <a:t>再度、薬</a:t>
            </a:r>
            <a:r>
              <a:rPr lang="ja-JP" altLang="en-US" sz="1000" smtClean="0">
                <a:latin typeface="ＭＳ Ｐゴシック" pitchFamily="50" charset="-128"/>
                <a:ea typeface="ＭＳ ゴシック" pitchFamily="49" charset="-128"/>
              </a:rPr>
              <a:t>の役割を問いかけてみる。</a:t>
            </a:r>
          </a:p>
          <a:p>
            <a:pPr eaLnBrk="1" hangingPunct="1"/>
            <a:endParaRPr lang="ja-JP" altLang="en-US" sz="1000" smtClean="0">
              <a:latin typeface="ＭＳ Ｐゴシック" pitchFamily="50" charset="-128"/>
              <a:ea typeface="ＭＳ ゴシック" pitchFamily="49" charset="-128"/>
            </a:endParaRPr>
          </a:p>
          <a:p>
            <a:pPr eaLnBrk="1" hangingPunct="1"/>
            <a:r>
              <a:rPr lang="ja-JP" altLang="en-US" sz="1000" smtClean="0">
                <a:latin typeface="ＭＳ Ｐゴシック" pitchFamily="50" charset="-128"/>
                <a:ea typeface="ＭＳ ゴシック" pitchFamily="49" charset="-128"/>
              </a:rPr>
              <a:t>○じゃあ、 病気になっても体が自然に直してくれるなら、薬なんて必要ないと思わない？</a:t>
            </a:r>
          </a:p>
          <a:p>
            <a:pPr eaLnBrk="1" hangingPunct="1"/>
            <a:r>
              <a:rPr lang="ja-JP" altLang="en-US" sz="1000" smtClean="0">
                <a:latin typeface="ＭＳ Ｐゴシック" pitchFamily="50" charset="-128"/>
                <a:ea typeface="ＭＳ ゴシック" pitchFamily="49" charset="-128"/>
              </a:rPr>
              <a:t>○でも、病気になったら薬を飲むよね。</a:t>
            </a:r>
          </a:p>
          <a:p>
            <a:pPr eaLnBrk="1" hangingPunct="1"/>
            <a:r>
              <a:rPr lang="ja-JP" altLang="en-US" sz="1000" smtClean="0">
                <a:latin typeface="ＭＳ Ｐゴシック" pitchFamily="50" charset="-128"/>
                <a:ea typeface="ＭＳ ゴシック" pitchFamily="49" charset="-128"/>
              </a:rPr>
              <a:t>○薬って、なんのためにあるんだろう？　</a:t>
            </a:r>
          </a:p>
          <a:p>
            <a:pPr eaLnBrk="1" hangingPunct="1"/>
            <a:endParaRPr lang="en-US" altLang="ja-JP" sz="1000" smtClean="0">
              <a:ea typeface="ＭＳ ゴシック" pitchFamily="49"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defRPr kumimoji="1">
                <a:solidFill>
                  <a:schemeClr val="tx1"/>
                </a:solidFill>
                <a:latin typeface="Tahoma" pitchFamily="34" charset="0"/>
                <a:ea typeface="ＭＳ Ｐゴシック" pitchFamily="50" charset="-128"/>
              </a:defRPr>
            </a:lvl1pPr>
            <a:lvl2pPr marL="742950" indent="-285750" defTabSz="925513" eaLnBrk="0" hangingPunct="0">
              <a:defRPr kumimoji="1">
                <a:solidFill>
                  <a:schemeClr val="tx1"/>
                </a:solidFill>
                <a:latin typeface="Tahoma" pitchFamily="34" charset="0"/>
                <a:ea typeface="ＭＳ Ｐゴシック" pitchFamily="50" charset="-128"/>
              </a:defRPr>
            </a:lvl2pPr>
            <a:lvl3pPr marL="1143000" indent="-228600" defTabSz="925513" eaLnBrk="0" hangingPunct="0">
              <a:defRPr kumimoji="1">
                <a:solidFill>
                  <a:schemeClr val="tx1"/>
                </a:solidFill>
                <a:latin typeface="Tahoma" pitchFamily="34" charset="0"/>
                <a:ea typeface="ＭＳ Ｐゴシック" pitchFamily="50" charset="-128"/>
              </a:defRPr>
            </a:lvl3pPr>
            <a:lvl4pPr marL="1600200" indent="-228600" defTabSz="925513" eaLnBrk="0" hangingPunct="0">
              <a:defRPr kumimoji="1">
                <a:solidFill>
                  <a:schemeClr val="tx1"/>
                </a:solidFill>
                <a:latin typeface="Tahoma" pitchFamily="34" charset="0"/>
                <a:ea typeface="ＭＳ Ｐゴシック" pitchFamily="50" charset="-128"/>
              </a:defRPr>
            </a:lvl4pPr>
            <a:lvl5pPr marL="2057400" indent="-228600" defTabSz="925513" eaLnBrk="0" hangingPunct="0">
              <a:defRPr kumimoji="1">
                <a:solidFill>
                  <a:schemeClr val="tx1"/>
                </a:solidFill>
                <a:latin typeface="Tahoma" pitchFamily="34" charset="0"/>
                <a:ea typeface="ＭＳ Ｐゴシック" pitchFamily="50" charset="-128"/>
              </a:defRPr>
            </a:lvl5pPr>
            <a:lvl6pPr marL="25146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defTabSz="925513"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fld id="{F99F3E1D-21D0-4B25-8FE4-DFD85A7ACB75}" type="slidenum">
              <a:rPr lang="en-US" altLang="ja-JP">
                <a:latin typeface="Arial" pitchFamily="34" charset="0"/>
              </a:rPr>
              <a:pPr eaLnBrk="1" hangingPunct="1"/>
              <a:t>7</a:t>
            </a:fld>
            <a:endParaRPr lang="en-US" altLang="ja-JP">
              <a:latin typeface="Arial"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altLang="ja-JP" sz="1000" b="1" smtClean="0">
                <a:solidFill>
                  <a:srgbClr val="FF0000"/>
                </a:solidFill>
                <a:latin typeface="ＭＳ Ｐゴシック" pitchFamily="50" charset="-128"/>
                <a:ea typeface="ＭＳ ゴシック" pitchFamily="49" charset="-128"/>
              </a:rPr>
              <a:t>【</a:t>
            </a:r>
            <a:r>
              <a:rPr lang="ja-JP" altLang="en-US" sz="1000" b="1" smtClean="0">
                <a:solidFill>
                  <a:srgbClr val="FF0000"/>
                </a:solidFill>
                <a:latin typeface="ＭＳ Ｐゴシック" pitchFamily="50" charset="-128"/>
                <a:ea typeface="ＭＳ ゴシック" pitchFamily="49" charset="-128"/>
              </a:rPr>
              <a:t>講義例</a:t>
            </a:r>
            <a:r>
              <a:rPr lang="en-US" altLang="ja-JP" sz="1000" b="1" smtClean="0">
                <a:solidFill>
                  <a:srgbClr val="FF0000"/>
                </a:solidFill>
                <a:latin typeface="ＭＳ Ｐゴシック" pitchFamily="50" charset="-128"/>
                <a:ea typeface="ＭＳ ゴシック" pitchFamily="49" charset="-128"/>
              </a:rPr>
              <a:t>】</a:t>
            </a:r>
          </a:p>
          <a:p>
            <a:pPr>
              <a:spcBef>
                <a:spcPct val="0"/>
              </a:spcBef>
            </a:pPr>
            <a:endParaRPr lang="en-US" altLang="ja-JP" sz="1000" smtClean="0">
              <a:latin typeface="ＭＳ Ｐゴシック" pitchFamily="50" charset="-128"/>
              <a:ea typeface="ＭＳ ゴシック" pitchFamily="49" charset="-128"/>
            </a:endParaRPr>
          </a:p>
          <a:p>
            <a:r>
              <a:rPr lang="en-US" altLang="ja-JP" sz="1000" smtClean="0">
                <a:latin typeface="ＭＳ Ｐゴシック" pitchFamily="50" charset="-128"/>
                <a:ea typeface="ＭＳ ゴシック" pitchFamily="49" charset="-128"/>
              </a:rPr>
              <a:t>○</a:t>
            </a:r>
            <a:r>
              <a:rPr lang="ja-JP" altLang="en-US" sz="1000" smtClean="0">
                <a:latin typeface="ＭＳ Ｐゴシック" pitchFamily="50" charset="-128"/>
                <a:ea typeface="ＭＳ ゴシック" pitchFamily="49" charset="-128"/>
              </a:rPr>
              <a:t>実は薬って、</a:t>
            </a:r>
            <a:r>
              <a:rPr lang="ja-JP" altLang="en-US" sz="1000" smtClean="0">
                <a:ea typeface="ＭＳ ゴシック" pitchFamily="49" charset="-128"/>
              </a:rPr>
              <a:t>人間の持っている自然治癒力が十分に働くように</a:t>
            </a:r>
            <a:r>
              <a:rPr lang="ja-JP" altLang="en-US" sz="1000" smtClean="0">
                <a:latin typeface="ＭＳ Ｐゴシック" pitchFamily="50" charset="-128"/>
                <a:ea typeface="ＭＳ ゴシック" pitchFamily="49" charset="-128"/>
              </a:rPr>
              <a:t>、バイ菌をやっつけ</a:t>
            </a:r>
          </a:p>
          <a:p>
            <a:r>
              <a:rPr lang="ja-JP" altLang="en-US" sz="1000" smtClean="0">
                <a:latin typeface="ＭＳ Ｐゴシック" pitchFamily="50" charset="-128"/>
                <a:ea typeface="ＭＳ ゴシック" pitchFamily="49" charset="-128"/>
              </a:rPr>
              <a:t>　たり、痛みや熱を押さえたりして、健康な状態に戻る</a:t>
            </a:r>
            <a:r>
              <a:rPr lang="ja-JP" altLang="en-US" sz="1000" smtClean="0">
                <a:ea typeface="ＭＳ ゴシック" pitchFamily="49" charset="-128"/>
              </a:rPr>
              <a:t>手助けをしているんだね。</a:t>
            </a:r>
          </a:p>
          <a:p>
            <a:r>
              <a:rPr lang="ja-JP" altLang="en-US" sz="1000" smtClean="0">
                <a:ea typeface="ＭＳ ゴシック" pitchFamily="49" charset="-128"/>
              </a:rPr>
              <a:t>○どう、薬の役目って、分かったかな？</a:t>
            </a:r>
            <a:endParaRPr lang="ja-JP" altLang="en-US" sz="1000" smtClean="0">
              <a:solidFill>
                <a:srgbClr val="FF0000"/>
              </a:solidFill>
              <a:ea typeface="ＭＳ ゴシック" pitchFamily="49" charset="-128"/>
            </a:endParaRPr>
          </a:p>
          <a:p>
            <a:pPr eaLnBrk="1" hangingPunct="1"/>
            <a:endParaRPr lang="en-US" altLang="ja-JP" sz="1000" smtClean="0">
              <a:ea typeface="ＭＳ ゴシック" pitchFamily="49"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D48F1F-56A7-41DE-8454-7756DF2A390E}" type="slidenum">
              <a:rPr lang="en-US" altLang="ja-JP"/>
              <a:pPr/>
              <a:t>9</a:t>
            </a:fld>
            <a:endParaRPr lang="en-US" altLang="ja-JP"/>
          </a:p>
        </p:txBody>
      </p:sp>
      <p:sp>
        <p:nvSpPr>
          <p:cNvPr id="926722" name="Rectangle 2"/>
          <p:cNvSpPr>
            <a:spLocks noGrp="1" noRot="1" noChangeAspect="1" noChangeArrowheads="1" noTextEdit="1"/>
          </p:cNvSpPr>
          <p:nvPr>
            <p:ph type="sldImg"/>
          </p:nvPr>
        </p:nvSpPr>
        <p:spPr>
          <a:xfrm>
            <a:off x="944563" y="746125"/>
            <a:ext cx="4973637" cy="3730625"/>
          </a:xfrm>
          <a:ln/>
        </p:spPr>
      </p:sp>
      <p:sp>
        <p:nvSpPr>
          <p:cNvPr id="926723" name="Rectangle 3"/>
          <p:cNvSpPr>
            <a:spLocks noGrp="1" noChangeArrowheads="1"/>
          </p:cNvSpPr>
          <p:nvPr>
            <p:ph type="body" idx="1"/>
          </p:nvPr>
        </p:nvSpPr>
        <p:spPr/>
        <p:txBody>
          <a:bodyPr/>
          <a:lstStyle/>
          <a:p>
            <a:r>
              <a:rPr lang="en-US" altLang="ja-JP" sz="1000" b="1">
                <a:ea typeface="ＭＳ ゴシック" pitchFamily="49" charset="-128"/>
              </a:rPr>
              <a:t>■</a:t>
            </a:r>
            <a:r>
              <a:rPr lang="ja-JP" altLang="en-US" sz="1000" b="1">
                <a:ea typeface="ＭＳ ゴシック" pitchFamily="49" charset="-128"/>
              </a:rPr>
              <a:t>カプセルをあけて中身の味を確かめる実験を行ってみる。</a:t>
            </a:r>
          </a:p>
          <a:p>
            <a:endParaRPr lang="ja-JP" altLang="en-US" sz="1000" b="1">
              <a:ea typeface="ＭＳ ゴシック" pitchFamily="49" charset="-128"/>
            </a:endParaRPr>
          </a:p>
          <a:p>
            <a:r>
              <a:rPr lang="en-US" altLang="ja-JP" sz="1000" b="1">
                <a:ea typeface="ＭＳ ゴシック" pitchFamily="49" charset="-128"/>
              </a:rPr>
              <a:t>【</a:t>
            </a:r>
            <a:r>
              <a:rPr lang="ja-JP" altLang="en-US" sz="1000" b="1">
                <a:ea typeface="ＭＳ ゴシック" pitchFamily="49" charset="-128"/>
              </a:rPr>
              <a:t>講義例</a:t>
            </a:r>
            <a:r>
              <a:rPr lang="en-US" altLang="ja-JP" sz="1000" b="1">
                <a:ea typeface="ＭＳ ゴシック" pitchFamily="49" charset="-128"/>
              </a:rPr>
              <a:t>】</a:t>
            </a:r>
          </a:p>
          <a:p>
            <a:endParaRPr lang="en-US" altLang="ja-JP" sz="1000" b="1">
              <a:ea typeface="ＭＳ ゴシック" pitchFamily="49" charset="-128"/>
            </a:endParaRPr>
          </a:p>
          <a:p>
            <a:r>
              <a:rPr lang="ja-JP" altLang="en-US" sz="1000">
                <a:ea typeface="ＭＳ ゴシック" pitchFamily="49" charset="-128"/>
              </a:rPr>
              <a:t>＜目的＞</a:t>
            </a:r>
          </a:p>
          <a:p>
            <a:r>
              <a:rPr lang="ja-JP" altLang="en-US" sz="1000">
                <a:ea typeface="ＭＳ ゴシック" pitchFamily="49" charset="-128"/>
              </a:rPr>
              <a:t>空のカプセルにビタミンＣの粉末を入れたものを用意し、子ども達の前でカプセルから</a:t>
            </a:r>
          </a:p>
          <a:p>
            <a:r>
              <a:rPr lang="ja-JP" altLang="en-US" sz="1000">
                <a:ea typeface="ＭＳ ゴシック" pitchFamily="49" charset="-128"/>
              </a:rPr>
              <a:t>取り出して味見をしてもらうことで、カプセルの役割を教える。</a:t>
            </a:r>
          </a:p>
          <a:p>
            <a:endParaRPr lang="ja-JP" altLang="en-US" sz="1000">
              <a:ea typeface="ＭＳ ゴシック" pitchFamily="49" charset="-128"/>
            </a:endParaRPr>
          </a:p>
          <a:p>
            <a:r>
              <a:rPr lang="ja-JP" altLang="en-US" sz="1000">
                <a:ea typeface="ＭＳ ゴシック" pitchFamily="49" charset="-128"/>
              </a:rPr>
              <a:t>＜実験手順＞</a:t>
            </a:r>
          </a:p>
          <a:p>
            <a:r>
              <a:rPr lang="ja-JP" altLang="en-US" sz="1000">
                <a:ea typeface="ＭＳ ゴシック" pitchFamily="49" charset="-128"/>
              </a:rPr>
              <a:t>①予め、空のカプセルに粉末状のビタミンＣを充填したものを用意。</a:t>
            </a:r>
          </a:p>
          <a:p>
            <a:r>
              <a:rPr lang="ja-JP" altLang="en-US" sz="1000">
                <a:ea typeface="ＭＳ ゴシック" pitchFamily="49" charset="-128"/>
              </a:rPr>
              <a:t>②子ども達の前でカプセルの中身をあけ、代表者に味見をしてもらう。</a:t>
            </a:r>
          </a:p>
          <a:p>
            <a:r>
              <a:rPr lang="ja-JP" altLang="en-US" sz="1000">
                <a:solidFill>
                  <a:schemeClr val="accent2"/>
                </a:solidFill>
                <a:ea typeface="ＭＳ ゴシック" pitchFamily="49" charset="-128"/>
              </a:rPr>
              <a:t>　（担任の先生や養護の先生などに代表で味見をしてもらってもよい）</a:t>
            </a:r>
          </a:p>
          <a:p>
            <a:r>
              <a:rPr lang="ja-JP" altLang="en-US" sz="1000">
                <a:solidFill>
                  <a:schemeClr val="accent2"/>
                </a:solidFill>
                <a:ea typeface="ＭＳ ゴシック" pitchFamily="49" charset="-128"/>
              </a:rPr>
              <a:t>③酸味や苦味（この場合は酸味）を隠すためにカプセルに入れられていることが理解できる。</a:t>
            </a:r>
          </a:p>
          <a:p>
            <a:endParaRPr lang="en-US" altLang="ja-JP">
              <a:ea typeface="ＭＳ ゴシック" pitchFamily="49"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0747E729-E024-4F57-9E27-8B80DC67DED0}" type="slidenum">
              <a:rPr lang="en-US" altLang="ja-JP"/>
              <a:pPr/>
              <a:t>10</a:t>
            </a:fld>
            <a:endParaRPr lang="en-US" altLang="ja-JP"/>
          </a:p>
        </p:txBody>
      </p:sp>
      <p:sp>
        <p:nvSpPr>
          <p:cNvPr id="944130" name="Rectangle 7"/>
          <p:cNvSpPr txBox="1">
            <a:spLocks noGrp="1" noChangeArrowheads="1"/>
          </p:cNvSpPr>
          <p:nvPr/>
        </p:nvSpPr>
        <p:spPr bwMode="auto">
          <a:xfrm>
            <a:off x="3884614" y="9445627"/>
            <a:ext cx="2971800" cy="498476"/>
          </a:xfrm>
          <a:prstGeom prst="rect">
            <a:avLst/>
          </a:prstGeom>
          <a:noFill/>
          <a:ln w="9525">
            <a:noFill/>
            <a:miter lim="800000"/>
            <a:headEnd/>
            <a:tailEnd/>
          </a:ln>
        </p:spPr>
        <p:txBody>
          <a:bodyPr lIns="92284" tIns="46142" rIns="92284" bIns="46142" anchor="b"/>
          <a:lstStyle/>
          <a:p>
            <a:pPr algn="r" defTabSz="923483"/>
            <a:fld id="{7BD83D5B-D2BA-4777-AA14-1A3E91D0C631}" type="slidenum">
              <a:rPr lang="en-US" altLang="ja-JP" sz="1200">
                <a:latin typeface="Arial" charset="0"/>
              </a:rPr>
              <a:pPr algn="r" defTabSz="923483"/>
              <a:t>10</a:t>
            </a:fld>
            <a:endParaRPr lang="en-US" altLang="ja-JP" sz="1200">
              <a:latin typeface="Arial" charset="0"/>
            </a:endParaRPr>
          </a:p>
        </p:txBody>
      </p:sp>
      <p:sp>
        <p:nvSpPr>
          <p:cNvPr id="944131" name="Rectangle 2"/>
          <p:cNvSpPr>
            <a:spLocks noGrp="1" noRot="1" noChangeAspect="1" noChangeArrowheads="1" noTextEdit="1"/>
          </p:cNvSpPr>
          <p:nvPr>
            <p:ph type="sldImg"/>
          </p:nvPr>
        </p:nvSpPr>
        <p:spPr>
          <a:ln/>
        </p:spPr>
      </p:sp>
      <p:sp>
        <p:nvSpPr>
          <p:cNvPr id="944132" name="Rectangle 3"/>
          <p:cNvSpPr>
            <a:spLocks noGrp="1" noChangeArrowheads="1"/>
          </p:cNvSpPr>
          <p:nvPr>
            <p:ph type="body" idx="1"/>
          </p:nvPr>
        </p:nvSpPr>
        <p:spPr>
          <a:xfrm>
            <a:off x="685801" y="4579939"/>
            <a:ext cx="5486400" cy="4476750"/>
          </a:xfrm>
        </p:spPr>
        <p:txBody>
          <a:bodyPr lIns="91585" tIns="45792" rIns="91585" bIns="45792"/>
          <a:lstStyle/>
          <a:p>
            <a:r>
              <a:rPr lang="ja-JP" altLang="en-US" b="1"/>
              <a:t>＜実験目的＞</a:t>
            </a:r>
          </a:p>
          <a:p>
            <a:r>
              <a:rPr lang="ja-JP" altLang="en-US"/>
              <a:t>薬は効き目や使いやすさを良くするために様々な工夫が施されている。</a:t>
            </a:r>
          </a:p>
          <a:p>
            <a:r>
              <a:rPr lang="ja-JP" altLang="en-US"/>
              <a:t>カプセルの模型を使ってカプセルの中身の粒の工夫を確かめ、カプセルを開けて中の顆粒を別々にのむなどすると、元々の効き目が得られなくなることを理解させる。</a:t>
            </a:r>
          </a:p>
          <a:p>
            <a:endParaRPr lang="ja-JP" altLang="en-US"/>
          </a:p>
          <a:p>
            <a:r>
              <a:rPr lang="ja-JP" altLang="en-US" b="1"/>
              <a:t>＜用意するもの＞</a:t>
            </a:r>
          </a:p>
          <a:p>
            <a:r>
              <a:rPr lang="ja-JP" altLang="en-US"/>
              <a:t>大型カプセル模型</a:t>
            </a:r>
          </a:p>
          <a:p>
            <a:endParaRPr lang="ja-JP" altLang="en-US"/>
          </a:p>
          <a:p>
            <a:r>
              <a:rPr lang="ja-JP" altLang="en-US" b="1"/>
              <a:t>＜手順＞</a:t>
            </a:r>
          </a:p>
          <a:p>
            <a:r>
              <a:rPr lang="ja-JP" altLang="en-US"/>
              <a:t>①模型の中身に色々な色の顆粒が入っていることを確認させる。</a:t>
            </a:r>
          </a:p>
          <a:p>
            <a:r>
              <a:rPr lang="ja-JP" altLang="en-US"/>
              <a:t>②生徒の前でカプセルをあけ、中の顆粒を取り出し、顆粒の成分の違いの例を説明する。</a:t>
            </a:r>
          </a:p>
          <a:p>
            <a:r>
              <a:rPr lang="ja-JP" altLang="en-US"/>
              <a:t>例）</a:t>
            </a:r>
          </a:p>
          <a:p>
            <a:r>
              <a:rPr lang="ja-JP" altLang="en-US"/>
              <a:t>胃で溶ける成分や腸で溶ける成分</a:t>
            </a:r>
          </a:p>
          <a:p>
            <a:r>
              <a:rPr lang="ja-JP" altLang="en-US"/>
              <a:t>すぐ効く成分やゆっくり効く成分</a:t>
            </a:r>
          </a:p>
          <a:p>
            <a:r>
              <a:rPr lang="ja-JP" altLang="en-US"/>
              <a:t>鎮痛成分と解熱成分</a:t>
            </a:r>
          </a:p>
          <a:p>
            <a:r>
              <a:rPr lang="ja-JP" altLang="en-US"/>
              <a:t>（実験参考動画は協議会</a:t>
            </a:r>
            <a:r>
              <a:rPr lang="en-US" altLang="ja-JP"/>
              <a:t>HP</a:t>
            </a:r>
            <a:r>
              <a:rPr lang="ja-JP" altLang="en-US"/>
              <a:t>にて公開）</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73173432-CCB9-443E-B42D-FEFE1E40799F}" type="slidenum">
              <a:rPr lang="en-US" altLang="ja-JP"/>
              <a:pPr/>
              <a:t>11</a:t>
            </a:fld>
            <a:endParaRPr lang="en-US" altLang="ja-JP"/>
          </a:p>
        </p:txBody>
      </p:sp>
      <p:sp>
        <p:nvSpPr>
          <p:cNvPr id="946178" name="Rectangle 7"/>
          <p:cNvSpPr txBox="1">
            <a:spLocks noGrp="1" noChangeArrowheads="1"/>
          </p:cNvSpPr>
          <p:nvPr/>
        </p:nvSpPr>
        <p:spPr bwMode="auto">
          <a:xfrm>
            <a:off x="3884614" y="9445627"/>
            <a:ext cx="2971800" cy="498476"/>
          </a:xfrm>
          <a:prstGeom prst="rect">
            <a:avLst/>
          </a:prstGeom>
          <a:noFill/>
          <a:ln w="9525">
            <a:noFill/>
            <a:miter lim="800000"/>
            <a:headEnd/>
            <a:tailEnd/>
          </a:ln>
        </p:spPr>
        <p:txBody>
          <a:bodyPr lIns="92284" tIns="46142" rIns="92284" bIns="46142" anchor="b"/>
          <a:lstStyle/>
          <a:p>
            <a:pPr algn="r" defTabSz="923483"/>
            <a:fld id="{E005E470-BF00-4AA9-9771-44CE6E4030DB}" type="slidenum">
              <a:rPr lang="en-US" altLang="ja-JP" sz="1200">
                <a:latin typeface="Arial" charset="0"/>
              </a:rPr>
              <a:pPr algn="r" defTabSz="923483"/>
              <a:t>11</a:t>
            </a:fld>
            <a:endParaRPr lang="en-US" altLang="ja-JP" sz="1200">
              <a:latin typeface="Arial" charset="0"/>
            </a:endParaRPr>
          </a:p>
        </p:txBody>
      </p:sp>
      <p:sp>
        <p:nvSpPr>
          <p:cNvPr id="946179" name="Rectangle 2"/>
          <p:cNvSpPr>
            <a:spLocks noGrp="1" noRot="1" noChangeAspect="1" noChangeArrowheads="1" noTextEdit="1"/>
          </p:cNvSpPr>
          <p:nvPr>
            <p:ph type="sldImg"/>
          </p:nvPr>
        </p:nvSpPr>
        <p:spPr>
          <a:xfrm>
            <a:off x="922515" y="745967"/>
            <a:ext cx="5009767" cy="3731422"/>
          </a:xfrm>
          <a:ln/>
        </p:spPr>
      </p:sp>
      <p:sp>
        <p:nvSpPr>
          <p:cNvPr id="946180" name="Rectangle 3"/>
          <p:cNvSpPr>
            <a:spLocks noGrp="1" noChangeArrowheads="1"/>
          </p:cNvSpPr>
          <p:nvPr>
            <p:ph type="body" idx="1"/>
          </p:nvPr>
        </p:nvSpPr>
        <p:spPr/>
        <p:txBody>
          <a:bodyPr lIns="91585" tIns="45792" rIns="91585" bIns="45792"/>
          <a:lstStyle/>
          <a:p>
            <a:r>
              <a:rPr lang="ja-JP" altLang="en-US" b="1"/>
              <a:t>＜実験目的＞</a:t>
            </a:r>
          </a:p>
          <a:p>
            <a:r>
              <a:rPr lang="ja-JP" altLang="en-US"/>
              <a:t>薬は効き目や使いやすさを良くするために様々な工夫が施されている。</a:t>
            </a:r>
          </a:p>
          <a:p>
            <a:r>
              <a:rPr lang="ja-JP" altLang="en-US"/>
              <a:t>錠剤の中は何層にも分かれており、噛んだり砕いたりすると元々の効き目が得られなくなることを理解させる。</a:t>
            </a:r>
          </a:p>
          <a:p>
            <a:endParaRPr lang="ja-JP" altLang="en-US" b="1"/>
          </a:p>
          <a:p>
            <a:r>
              <a:rPr lang="ja-JP" altLang="en-US" b="1"/>
              <a:t>＜用意するもの＞</a:t>
            </a:r>
          </a:p>
          <a:p>
            <a:r>
              <a:rPr lang="ja-JP" altLang="en-US"/>
              <a:t>大型錠剤模型</a:t>
            </a:r>
          </a:p>
          <a:p>
            <a:endParaRPr lang="ja-JP" altLang="en-US"/>
          </a:p>
          <a:p>
            <a:r>
              <a:rPr lang="ja-JP" altLang="en-US" b="1"/>
              <a:t>＜手順＞</a:t>
            </a:r>
          </a:p>
          <a:p>
            <a:r>
              <a:rPr lang="ja-JP" altLang="en-US"/>
              <a:t>①錠剤模型を開き、錠剤の中が何層にも分かれていてそれぞれ効果が異なることを理解させる。</a:t>
            </a:r>
          </a:p>
          <a:p>
            <a:r>
              <a:rPr lang="ja-JP" altLang="en-US"/>
              <a:t>②この模型では、胃で溶ける膜と腸で溶ける膜を層にすることによって、胃で効く成分に加えて、腸でも胃の酸に弱い薬を効かせる仕組みとなっている（腸溶錠）。</a:t>
            </a:r>
          </a:p>
          <a:p>
            <a:r>
              <a:rPr lang="ja-JP" altLang="en-US"/>
              <a:t>（実験参考動画は協議会</a:t>
            </a:r>
            <a:r>
              <a:rPr lang="en-US" altLang="ja-JP"/>
              <a:t>HP</a:t>
            </a:r>
            <a:r>
              <a:rPr lang="ja-JP" altLang="en-US"/>
              <a:t>にて公開）</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15BE9A8D-FBE6-46F0-893D-7F9983D83216}" type="slidenum">
              <a:rPr lang="en-US" altLang="ja-JP"/>
              <a:pPr/>
              <a:t>12</a:t>
            </a:fld>
            <a:endParaRPr lang="en-US" altLang="ja-JP"/>
          </a:p>
        </p:txBody>
      </p:sp>
      <p:sp>
        <p:nvSpPr>
          <p:cNvPr id="948226" name="Rectangle 7"/>
          <p:cNvSpPr txBox="1">
            <a:spLocks noGrp="1" noChangeArrowheads="1"/>
          </p:cNvSpPr>
          <p:nvPr/>
        </p:nvSpPr>
        <p:spPr bwMode="auto">
          <a:xfrm>
            <a:off x="3884614" y="9445627"/>
            <a:ext cx="2971800" cy="498476"/>
          </a:xfrm>
          <a:prstGeom prst="rect">
            <a:avLst/>
          </a:prstGeom>
          <a:noFill/>
          <a:ln w="9525">
            <a:noFill/>
            <a:miter lim="800000"/>
            <a:headEnd/>
            <a:tailEnd/>
          </a:ln>
        </p:spPr>
        <p:txBody>
          <a:bodyPr lIns="92288" tIns="46144" rIns="92288" bIns="46144" anchor="b"/>
          <a:lstStyle/>
          <a:p>
            <a:pPr algn="r" defTabSz="923483"/>
            <a:fld id="{334FB966-9DC9-4D93-B381-CF5E82E6C990}" type="slidenum">
              <a:rPr lang="en-US" altLang="ja-JP" sz="1200">
                <a:latin typeface="Arial" charset="0"/>
              </a:rPr>
              <a:pPr algn="r" defTabSz="923483"/>
              <a:t>12</a:t>
            </a:fld>
            <a:endParaRPr lang="en-US" altLang="ja-JP" sz="1200">
              <a:latin typeface="Arial" charset="0"/>
            </a:endParaRPr>
          </a:p>
        </p:txBody>
      </p:sp>
      <p:sp>
        <p:nvSpPr>
          <p:cNvPr id="948227" name="Rectangle 2"/>
          <p:cNvSpPr>
            <a:spLocks noGrp="1" noRot="1" noChangeAspect="1" noChangeArrowheads="1" noTextEdit="1"/>
          </p:cNvSpPr>
          <p:nvPr>
            <p:ph type="sldImg"/>
          </p:nvPr>
        </p:nvSpPr>
        <p:spPr>
          <a:xfrm>
            <a:off x="925719" y="745967"/>
            <a:ext cx="5006564" cy="3729831"/>
          </a:xfrm>
          <a:ln/>
        </p:spPr>
      </p:sp>
      <p:sp>
        <p:nvSpPr>
          <p:cNvPr id="948228" name="Rectangle 3"/>
          <p:cNvSpPr>
            <a:spLocks noGrp="1" noChangeArrowheads="1"/>
          </p:cNvSpPr>
          <p:nvPr>
            <p:ph type="body" idx="1"/>
          </p:nvPr>
        </p:nvSpPr>
        <p:spPr/>
        <p:txBody>
          <a:bodyPr lIns="91589" tIns="45795" rIns="91589" bIns="45795"/>
          <a:lstStyle/>
          <a:p>
            <a:endParaRPr lang="ja-JP" altLang="ja-JP"/>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endParaRPr lang="en-US" altLang="ja-JP"/>
          </a:p>
        </p:txBody>
      </p:sp>
      <p:sp>
        <p:nvSpPr>
          <p:cNvPr id="5" name="Footer Placeholder 4"/>
          <p:cNvSpPr>
            <a:spLocks noGrp="1"/>
          </p:cNvSpPr>
          <p:nvPr>
            <p:ph type="ftr" sz="quarter" idx="11"/>
          </p:nvPr>
        </p:nvSpPr>
        <p:spPr/>
        <p:txBody>
          <a:bodyPr/>
          <a:lstStyle/>
          <a:p>
            <a:endParaRPr lang="en-US" altLang="ja-JP"/>
          </a:p>
        </p:txBody>
      </p:sp>
      <p:sp>
        <p:nvSpPr>
          <p:cNvPr id="6" name="Slide Number Placeholder 5"/>
          <p:cNvSpPr>
            <a:spLocks noGrp="1"/>
          </p:cNvSpPr>
          <p:nvPr>
            <p:ph type="sldNum" sz="quarter" idx="12"/>
          </p:nvPr>
        </p:nvSpPr>
        <p:spPr/>
        <p:txBody>
          <a:bodyPr/>
          <a:lstStyle/>
          <a:p>
            <a:fld id="{EE985F0A-A19D-47C7-A50A-F495810D0893}" type="slidenum">
              <a:rPr lang="en-US" altLang="ja-JP" smtClean="0"/>
              <a:pPr/>
              <a:t>‹#›</a:t>
            </a:fld>
            <a:endParaRPr lang="en-US" altLang="ja-JP"/>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ja-JP" altLang="en-US" smtClean="0"/>
              <a:t>マスター タイトルの書式設定</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Date Placeholder 3"/>
          <p:cNvSpPr>
            <a:spLocks noGrp="1"/>
          </p:cNvSpPr>
          <p:nvPr>
            <p:ph type="dt" sz="half" idx="10"/>
          </p:nvPr>
        </p:nvSpPr>
        <p:spPr/>
        <p:txBody>
          <a:bodyPr/>
          <a:lstStyle/>
          <a:p>
            <a:endParaRPr lang="en-US" altLang="ja-JP"/>
          </a:p>
        </p:txBody>
      </p:sp>
      <p:sp>
        <p:nvSpPr>
          <p:cNvPr id="5" name="Footer Placeholder 4"/>
          <p:cNvSpPr>
            <a:spLocks noGrp="1"/>
          </p:cNvSpPr>
          <p:nvPr>
            <p:ph type="ftr" sz="quarter" idx="11"/>
          </p:nvPr>
        </p:nvSpPr>
        <p:spPr/>
        <p:txBody>
          <a:bodyPr/>
          <a:lstStyle/>
          <a:p>
            <a:endParaRPr lang="en-US" altLang="ja-JP"/>
          </a:p>
        </p:txBody>
      </p:sp>
      <p:sp>
        <p:nvSpPr>
          <p:cNvPr id="6" name="Slide Number Placeholder 5"/>
          <p:cNvSpPr>
            <a:spLocks noGrp="1"/>
          </p:cNvSpPr>
          <p:nvPr>
            <p:ph type="sldNum" sz="quarter" idx="12"/>
          </p:nvPr>
        </p:nvSpPr>
        <p:spPr/>
        <p:txBody>
          <a:bodyPr/>
          <a:lstStyle/>
          <a:p>
            <a:fld id="{968DD0BD-0385-44B4-927E-03A279DF2C6E}" type="slidenum">
              <a:rPr lang="en-US" altLang="ja-JP" smtClean="0"/>
              <a:pPr/>
              <a:t>‹#›</a:t>
            </a:fld>
            <a:endParaRPr lang="en-US" altLang="ja-JP"/>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endParaRPr lang="en-US" altLang="ja-JP"/>
          </a:p>
        </p:txBody>
      </p:sp>
      <p:sp>
        <p:nvSpPr>
          <p:cNvPr id="5" name="Footer Placeholder 4"/>
          <p:cNvSpPr>
            <a:spLocks noGrp="1"/>
          </p:cNvSpPr>
          <p:nvPr>
            <p:ph type="ftr" sz="quarter" idx="11"/>
          </p:nvPr>
        </p:nvSpPr>
        <p:spPr/>
        <p:txBody>
          <a:bodyPr/>
          <a:lstStyle/>
          <a:p>
            <a:endParaRPr lang="en-US" altLang="ja-JP"/>
          </a:p>
        </p:txBody>
      </p:sp>
      <p:sp>
        <p:nvSpPr>
          <p:cNvPr id="6" name="Slide Number Placeholder 5"/>
          <p:cNvSpPr>
            <a:spLocks noGrp="1"/>
          </p:cNvSpPr>
          <p:nvPr>
            <p:ph type="sldNum" sz="quarter" idx="12"/>
          </p:nvPr>
        </p:nvSpPr>
        <p:spPr/>
        <p:txBody>
          <a:bodyPr/>
          <a:lstStyle/>
          <a:p>
            <a:fld id="{968DD0BD-0385-44B4-927E-03A279DF2C6E}" type="slidenum">
              <a:rPr lang="en-US" altLang="ja-JP" smtClean="0"/>
              <a:pPr/>
              <a:t>‹#›</a:t>
            </a:fld>
            <a:endParaRPr lang="en-US" altLang="ja-JP"/>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9400"/>
            <a:ext cx="8229600" cy="58166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日付プレースホルダ 2"/>
          <p:cNvSpPr>
            <a:spLocks noGrp="1"/>
          </p:cNvSpPr>
          <p:nvPr>
            <p:ph type="dt" sz="half" idx="10"/>
          </p:nvPr>
        </p:nvSpPr>
        <p:spPr>
          <a:xfrm>
            <a:off x="457200" y="6248400"/>
            <a:ext cx="1905000" cy="457200"/>
          </a:xfrm>
        </p:spPr>
        <p:txBody>
          <a:bodyPr/>
          <a:lstStyle>
            <a:lvl1pPr>
              <a:defRPr/>
            </a:lvl1pPr>
          </a:lstStyle>
          <a:p>
            <a:endParaRPr lang="en-US" altLang="ja-JP"/>
          </a:p>
        </p:txBody>
      </p:sp>
      <p:sp>
        <p:nvSpPr>
          <p:cNvPr id="4" name="フッター プレースホルダ 3"/>
          <p:cNvSpPr>
            <a:spLocks noGrp="1"/>
          </p:cNvSpPr>
          <p:nvPr>
            <p:ph type="ftr" sz="quarter" idx="11"/>
          </p:nvPr>
        </p:nvSpPr>
        <p:spPr>
          <a:xfrm>
            <a:off x="3124200" y="6248400"/>
            <a:ext cx="2895600" cy="457200"/>
          </a:xfrm>
        </p:spPr>
        <p:txBody>
          <a:bodyPr/>
          <a:lstStyle>
            <a:lvl1pPr>
              <a:defRPr/>
            </a:lvl1pPr>
          </a:lstStyle>
          <a:p>
            <a:endParaRPr lang="en-US" altLang="ja-JP"/>
          </a:p>
        </p:txBody>
      </p:sp>
      <p:sp>
        <p:nvSpPr>
          <p:cNvPr id="5" name="スライド番号プレースホルダ 4"/>
          <p:cNvSpPr>
            <a:spLocks noGrp="1"/>
          </p:cNvSpPr>
          <p:nvPr>
            <p:ph type="sldNum" sz="quarter" idx="12"/>
          </p:nvPr>
        </p:nvSpPr>
        <p:spPr>
          <a:xfrm>
            <a:off x="6781800" y="6248400"/>
            <a:ext cx="1905000" cy="457200"/>
          </a:xfrm>
        </p:spPr>
        <p:txBody>
          <a:bodyPr/>
          <a:lstStyle>
            <a:lvl1pPr>
              <a:defRPr/>
            </a:lvl1pPr>
          </a:lstStyle>
          <a:p>
            <a:fld id="{559D19E0-66B5-4EE0-9EFE-75D394576BF3}" type="slidenum">
              <a:rPr lang="en-US" altLang="ja-JP"/>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9400"/>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4958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717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24300"/>
            <a:ext cx="4038600" cy="2171700"/>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日付プレースホルダ 5"/>
          <p:cNvSpPr>
            <a:spLocks noGrp="1"/>
          </p:cNvSpPr>
          <p:nvPr>
            <p:ph type="dt" sz="half" idx="10"/>
          </p:nvPr>
        </p:nvSpPr>
        <p:spPr>
          <a:xfrm>
            <a:off x="457200" y="6248400"/>
            <a:ext cx="1905000" cy="457200"/>
          </a:xfrm>
        </p:spPr>
        <p:txBody>
          <a:bodyPr/>
          <a:lstStyle>
            <a:lvl1pPr>
              <a:defRPr/>
            </a:lvl1pPr>
          </a:lstStyle>
          <a:p>
            <a:endParaRPr lang="en-US" altLang="ja-JP"/>
          </a:p>
        </p:txBody>
      </p:sp>
      <p:sp>
        <p:nvSpPr>
          <p:cNvPr id="7" name="フッター プレースホルダ 6"/>
          <p:cNvSpPr>
            <a:spLocks noGrp="1"/>
          </p:cNvSpPr>
          <p:nvPr>
            <p:ph type="ftr" sz="quarter" idx="11"/>
          </p:nvPr>
        </p:nvSpPr>
        <p:spPr>
          <a:xfrm>
            <a:off x="3124200" y="6248400"/>
            <a:ext cx="2895600" cy="457200"/>
          </a:xfrm>
        </p:spPr>
        <p:txBody>
          <a:bodyPr/>
          <a:lstStyle>
            <a:lvl1pPr>
              <a:defRPr/>
            </a:lvl1pPr>
          </a:lstStyle>
          <a:p>
            <a:endParaRPr lang="en-US" altLang="ja-JP"/>
          </a:p>
        </p:txBody>
      </p:sp>
      <p:sp>
        <p:nvSpPr>
          <p:cNvPr id="8" name="スライド番号プレースホルダ 7"/>
          <p:cNvSpPr>
            <a:spLocks noGrp="1"/>
          </p:cNvSpPr>
          <p:nvPr>
            <p:ph type="sldNum" sz="quarter" idx="12"/>
          </p:nvPr>
        </p:nvSpPr>
        <p:spPr>
          <a:xfrm>
            <a:off x="6781800" y="6248400"/>
            <a:ext cx="1905000" cy="457200"/>
          </a:xfrm>
        </p:spPr>
        <p:txBody>
          <a:bodyPr/>
          <a:lstStyle>
            <a:lvl1pPr>
              <a:defRPr/>
            </a:lvl1pPr>
          </a:lstStyle>
          <a:p>
            <a:fld id="{C2091F82-2EB4-4A52-8328-19B17E681DC2}" type="slidenum">
              <a:rPr lang="en-US" altLang="ja-JP"/>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0871F65-1C6B-4B21-AAF4-99B81BDBF65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7006729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569DE39-9CE7-4FDC-AB73-26537B2DBAB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067078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2C11F4D-EB95-41CF-A963-9E28F633A69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1982626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C357CD1-CD4F-4765-A7DA-7F734C56D8F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244318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4F4E232-2F8D-44F5-A6F0-B054CADF022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0303521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7B0329-81EB-4407-B3D4-6B0CECBB46F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403193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ltLang="ja-JP"/>
          </a:p>
        </p:txBody>
      </p:sp>
      <p:sp>
        <p:nvSpPr>
          <p:cNvPr id="5" name="Footer Placeholder 4"/>
          <p:cNvSpPr>
            <a:spLocks noGrp="1"/>
          </p:cNvSpPr>
          <p:nvPr>
            <p:ph type="ftr" sz="quarter" idx="11"/>
          </p:nvPr>
        </p:nvSpPr>
        <p:spPr/>
        <p:txBody>
          <a:bodyPr/>
          <a:lstStyle/>
          <a:p>
            <a:endParaRPr lang="en-US" altLang="ja-JP"/>
          </a:p>
        </p:txBody>
      </p:sp>
      <p:sp>
        <p:nvSpPr>
          <p:cNvPr id="6" name="Slide Number Placeholder 5"/>
          <p:cNvSpPr>
            <a:spLocks noGrp="1"/>
          </p:cNvSpPr>
          <p:nvPr>
            <p:ph type="sldNum" sz="quarter" idx="12"/>
          </p:nvPr>
        </p:nvSpPr>
        <p:spPr/>
        <p:txBody>
          <a:bodyPr/>
          <a:lstStyle/>
          <a:p>
            <a:fld id="{D77DC527-829D-410C-BA6D-75A530F1C9A6}" type="slidenum">
              <a:rPr lang="en-US" altLang="ja-JP" smtClean="0"/>
              <a:pPr/>
              <a:t>‹#›</a:t>
            </a:fld>
            <a:endParaRPr lang="en-US" altLang="ja-JP"/>
          </a:p>
        </p:txBody>
      </p:sp>
      <p:sp>
        <p:nvSpPr>
          <p:cNvPr id="8" name="Title 7"/>
          <p:cNvSpPr>
            <a:spLocks noGrp="1"/>
          </p:cNvSpPr>
          <p:nvPr>
            <p:ph type="title"/>
          </p:nvPr>
        </p:nvSpPr>
        <p:spPr/>
        <p:txBody>
          <a:bodyPr/>
          <a:lstStyle/>
          <a:p>
            <a:r>
              <a:rPr lang="ja-JP" altLang="en-US" smtClean="0"/>
              <a:t>マスター タイトルの書式設定</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46AFD15-7F19-4A97-A9CE-2B260150750A}"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5272487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09788E6-E1FD-458E-BEC6-34424C7E204F}"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7286571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AA03625-D199-46DF-AE35-4802B4D1123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7470336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6D47C63-BD48-4C7D-B1DC-75F8F9BB86C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9829772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972812-38B8-4933-828B-479BF83459C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981752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917E37D-5E47-49DA-925A-D7EA8805324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7482223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1F390B01-9BBC-4C6E-9E92-5F2BBDF2848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6556958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0871F65-1C6B-4B21-AAF4-99B81BDBF65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9628561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569DE39-9CE7-4FDC-AB73-26537B2DBAB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2896248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2C11F4D-EB95-41CF-A963-9E28F633A69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240845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endParaRPr lang="en-US" altLang="ja-JP"/>
          </a:p>
        </p:txBody>
      </p:sp>
      <p:sp>
        <p:nvSpPr>
          <p:cNvPr id="5" name="Footer Placeholder 4"/>
          <p:cNvSpPr>
            <a:spLocks noGrp="1"/>
          </p:cNvSpPr>
          <p:nvPr>
            <p:ph type="ftr" sz="quarter" idx="11"/>
          </p:nvPr>
        </p:nvSpPr>
        <p:spPr/>
        <p:txBody>
          <a:bodyPr/>
          <a:lstStyle/>
          <a:p>
            <a:endParaRPr lang="en-US" altLang="ja-JP"/>
          </a:p>
        </p:txBody>
      </p:sp>
      <p:sp>
        <p:nvSpPr>
          <p:cNvPr id="6" name="Slide Number Placeholder 5"/>
          <p:cNvSpPr>
            <a:spLocks noGrp="1"/>
          </p:cNvSpPr>
          <p:nvPr>
            <p:ph type="sldNum" sz="quarter" idx="12"/>
          </p:nvPr>
        </p:nvSpPr>
        <p:spPr/>
        <p:txBody>
          <a:bodyPr/>
          <a:lstStyle/>
          <a:p>
            <a:fld id="{C53C5354-DAF7-40E3-A023-39742BD4581E}" type="slidenum">
              <a:rPr lang="en-US" altLang="ja-JP" smtClean="0"/>
              <a:pPr/>
              <a:t>‹#›</a:t>
            </a:fld>
            <a:endParaRPr lang="en-US" altLang="ja-JP"/>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C357CD1-CD4F-4765-A7DA-7F734C56D8F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1158532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4F4E232-2F8D-44F5-A6F0-B054CADF022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3806804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7B0329-81EB-4407-B3D4-6B0CECBB46F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0633543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46AFD15-7F19-4A97-A9CE-2B260150750A}"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5586876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09788E6-E1FD-458E-BEC6-34424C7E204F}"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9172838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AA03625-D199-46DF-AE35-4802B4D1123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4644165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6D47C63-BD48-4C7D-B1DC-75F8F9BB86C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5255001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972812-38B8-4933-828B-479BF83459C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965560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917E37D-5E47-49DA-925A-D7EA8805324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6770201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1F390B01-9BBC-4C6E-9E92-5F2BBDF2848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906414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ltLang="ja-JP"/>
          </a:p>
        </p:txBody>
      </p:sp>
      <p:sp>
        <p:nvSpPr>
          <p:cNvPr id="6" name="Footer Placeholder 5"/>
          <p:cNvSpPr>
            <a:spLocks noGrp="1"/>
          </p:cNvSpPr>
          <p:nvPr>
            <p:ph type="ftr" sz="quarter" idx="11"/>
          </p:nvPr>
        </p:nvSpPr>
        <p:spPr/>
        <p:txBody>
          <a:bodyPr/>
          <a:lstStyle/>
          <a:p>
            <a:endParaRPr lang="en-US" altLang="ja-JP"/>
          </a:p>
        </p:txBody>
      </p:sp>
      <p:sp>
        <p:nvSpPr>
          <p:cNvPr id="7" name="Slide Number Placeholder 6"/>
          <p:cNvSpPr>
            <a:spLocks noGrp="1"/>
          </p:cNvSpPr>
          <p:nvPr>
            <p:ph type="sldNum" sz="quarter" idx="12"/>
          </p:nvPr>
        </p:nvSpPr>
        <p:spPr/>
        <p:txBody>
          <a:bodyPr/>
          <a:lstStyle/>
          <a:p>
            <a:fld id="{7379B2DC-1CD8-4303-8DD3-9A3BD3121243}" type="slidenum">
              <a:rPr lang="en-US" altLang="ja-JP" smtClean="0"/>
              <a:pPr/>
              <a:t>‹#›</a:t>
            </a:fld>
            <a:endParaRPr lang="en-US" altLang="ja-JP"/>
          </a:p>
        </p:txBody>
      </p:sp>
      <p:sp>
        <p:nvSpPr>
          <p:cNvPr id="8" name="Title 7"/>
          <p:cNvSpPr>
            <a:spLocks noGrp="1"/>
          </p:cNvSpPr>
          <p:nvPr>
            <p:ph type="title"/>
          </p:nvPr>
        </p:nvSpPr>
        <p:spPr/>
        <p:txBody>
          <a:bodyPr/>
          <a:lstStyle/>
          <a:p>
            <a:r>
              <a:rPr lang="ja-JP" altLang="en-US" smtClean="0"/>
              <a:t>マスター タイトルの書式設定</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0871F65-1C6B-4B21-AAF4-99B81BDBF65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040460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569DE39-9CE7-4FDC-AB73-26537B2DBAB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2164332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2C11F4D-EB95-41CF-A963-9E28F633A69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2939918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C357CD1-CD4F-4765-A7DA-7F734C56D8F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7129587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4F4E232-2F8D-44F5-A6F0-B054CADF022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37837989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7B0329-81EB-4407-B3D4-6B0CECBB46F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2363186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46AFD15-7F19-4A97-A9CE-2B260150750A}"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7745854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09788E6-E1FD-458E-BEC6-34424C7E204F}"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315904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AA03625-D199-46DF-AE35-4802B4D1123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5291721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6D47C63-BD48-4C7D-B1DC-75F8F9BB86C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694770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ja-JP" altLang="en-US" smtClean="0"/>
              <a:t>マスター テキストの書式設定</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endParaRPr lang="en-US" altLang="ja-JP"/>
          </a:p>
        </p:txBody>
      </p:sp>
      <p:sp>
        <p:nvSpPr>
          <p:cNvPr id="8" name="Footer Placeholder 7"/>
          <p:cNvSpPr>
            <a:spLocks noGrp="1"/>
          </p:cNvSpPr>
          <p:nvPr>
            <p:ph type="ftr" sz="quarter" idx="11"/>
          </p:nvPr>
        </p:nvSpPr>
        <p:spPr/>
        <p:txBody>
          <a:bodyPr/>
          <a:lstStyle/>
          <a:p>
            <a:endParaRPr lang="en-US" altLang="ja-JP"/>
          </a:p>
        </p:txBody>
      </p:sp>
      <p:sp>
        <p:nvSpPr>
          <p:cNvPr id="9" name="Slide Number Placeholder 8"/>
          <p:cNvSpPr>
            <a:spLocks noGrp="1"/>
          </p:cNvSpPr>
          <p:nvPr>
            <p:ph type="sldNum" sz="quarter" idx="12"/>
          </p:nvPr>
        </p:nvSpPr>
        <p:spPr/>
        <p:txBody>
          <a:bodyPr/>
          <a:lstStyle/>
          <a:p>
            <a:fld id="{7CBF2CF9-020A-45E6-AFF3-8649E75EA1E0}" type="slidenum">
              <a:rPr lang="en-US" altLang="ja-JP" smtClean="0"/>
              <a:pPr/>
              <a:t>‹#›</a:t>
            </a:fld>
            <a:endParaRPr lang="en-US" altLang="ja-JP"/>
          </a:p>
        </p:txBody>
      </p:sp>
      <p:sp>
        <p:nvSpPr>
          <p:cNvPr id="10" name="Title 9"/>
          <p:cNvSpPr>
            <a:spLocks noGrp="1"/>
          </p:cNvSpPr>
          <p:nvPr>
            <p:ph type="title"/>
          </p:nvPr>
        </p:nvSpPr>
        <p:spPr/>
        <p:txBody>
          <a:bodyPr/>
          <a:lstStyle/>
          <a:p>
            <a:r>
              <a:rPr lang="ja-JP" altLang="en-US" smtClean="0"/>
              <a:t>マスター タイトルの書式設定</a:t>
            </a:r>
            <a:endParaRPr lang="en-US" dirty="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972812-38B8-4933-828B-479BF83459C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76659457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917E37D-5E47-49DA-925A-D7EA8805324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9377015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1F390B01-9BBC-4C6E-9E92-5F2BBDF2848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9556663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0871F65-1C6B-4B21-AAF4-99B81BDBF65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2826232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569DE39-9CE7-4FDC-AB73-26537B2DBABB}"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3957053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2C11F4D-EB95-41CF-A963-9E28F633A69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4797836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1C357CD1-CD4F-4765-A7DA-7F734C56D8F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507595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54F4E232-2F8D-44F5-A6F0-B054CADF022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7483527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E7B0329-81EB-4407-B3D4-6B0CECBB46F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753235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46AFD15-7F19-4A97-A9CE-2B260150750A}"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067173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endParaRPr lang="en-US" altLang="ja-JP"/>
          </a:p>
        </p:txBody>
      </p:sp>
      <p:sp>
        <p:nvSpPr>
          <p:cNvPr id="4" name="Footer Placeholder 3"/>
          <p:cNvSpPr>
            <a:spLocks noGrp="1"/>
          </p:cNvSpPr>
          <p:nvPr>
            <p:ph type="ftr" sz="quarter" idx="11"/>
          </p:nvPr>
        </p:nvSpPr>
        <p:spPr/>
        <p:txBody>
          <a:bodyPr/>
          <a:lstStyle/>
          <a:p>
            <a:endParaRPr lang="en-US" altLang="ja-JP"/>
          </a:p>
        </p:txBody>
      </p:sp>
      <p:sp>
        <p:nvSpPr>
          <p:cNvPr id="5" name="Slide Number Placeholder 4"/>
          <p:cNvSpPr>
            <a:spLocks noGrp="1"/>
          </p:cNvSpPr>
          <p:nvPr>
            <p:ph type="sldNum" sz="quarter" idx="12"/>
          </p:nvPr>
        </p:nvSpPr>
        <p:spPr/>
        <p:txBody>
          <a:bodyPr/>
          <a:lstStyle/>
          <a:p>
            <a:fld id="{A332B342-1EE7-47FF-976B-8B499024251F}" type="slidenum">
              <a:rPr lang="en-US" altLang="ja-JP" smtClean="0"/>
              <a:pPr/>
              <a:t>‹#›</a:t>
            </a:fld>
            <a:endParaRPr lang="en-US" altLang="ja-JP"/>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09788E6-E1FD-458E-BEC6-34424C7E204F}"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67791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AA03625-D199-46DF-AE35-4802B4D11239}"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8070684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6D47C63-BD48-4C7D-B1DC-75F8F9BB86CD}"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2772382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972812-38B8-4933-828B-479BF83459C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295504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57200" y="274638"/>
            <a:ext cx="8229600" cy="58515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917E37D-5E47-49DA-925A-D7EA8805324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83624666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1F390B01-9BBC-4C6E-9E92-5F2BBDF2848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660368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ja-JP"/>
          </a:p>
        </p:txBody>
      </p:sp>
      <p:sp>
        <p:nvSpPr>
          <p:cNvPr id="3" name="Footer Placeholder 2"/>
          <p:cNvSpPr>
            <a:spLocks noGrp="1"/>
          </p:cNvSpPr>
          <p:nvPr>
            <p:ph type="ftr" sz="quarter" idx="11"/>
          </p:nvPr>
        </p:nvSpPr>
        <p:spPr/>
        <p:txBody>
          <a:bodyPr/>
          <a:lstStyle/>
          <a:p>
            <a:endParaRPr lang="en-US" altLang="ja-JP"/>
          </a:p>
        </p:txBody>
      </p:sp>
      <p:sp>
        <p:nvSpPr>
          <p:cNvPr id="4" name="Slide Number Placeholder 3"/>
          <p:cNvSpPr>
            <a:spLocks noGrp="1"/>
          </p:cNvSpPr>
          <p:nvPr>
            <p:ph type="sldNum" sz="quarter" idx="12"/>
          </p:nvPr>
        </p:nvSpPr>
        <p:spPr/>
        <p:txBody>
          <a:bodyPr/>
          <a:lstStyle/>
          <a:p>
            <a:fld id="{5297A085-61D2-48DE-B8DF-0079C79142CA}" type="slidenum">
              <a:rPr lang="en-US" altLang="ja-JP" smtClean="0"/>
              <a:pPr/>
              <a:t>‹#›</a:t>
            </a:fld>
            <a:endParaRPr lang="en-US" altLang="ja-JP"/>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endParaRPr lang="en-US" altLang="ja-JP"/>
          </a:p>
        </p:txBody>
      </p:sp>
      <p:sp>
        <p:nvSpPr>
          <p:cNvPr id="6" name="Footer Placeholder 5"/>
          <p:cNvSpPr>
            <a:spLocks noGrp="1"/>
          </p:cNvSpPr>
          <p:nvPr>
            <p:ph type="ftr" sz="quarter" idx="11"/>
          </p:nvPr>
        </p:nvSpPr>
        <p:spPr/>
        <p:txBody>
          <a:bodyPr/>
          <a:lstStyle/>
          <a:p>
            <a:endParaRPr lang="en-US" altLang="ja-JP"/>
          </a:p>
        </p:txBody>
      </p:sp>
      <p:sp>
        <p:nvSpPr>
          <p:cNvPr id="7" name="Slide Number Placeholder 6"/>
          <p:cNvSpPr>
            <a:spLocks noGrp="1"/>
          </p:cNvSpPr>
          <p:nvPr>
            <p:ph type="sldNum" sz="quarter" idx="12"/>
          </p:nvPr>
        </p:nvSpPr>
        <p:spPr/>
        <p:txBody>
          <a:bodyPr/>
          <a:lstStyle/>
          <a:p>
            <a:fld id="{968DD0BD-0385-44B4-927E-03A279DF2C6E}" type="slidenum">
              <a:rPr lang="en-US" altLang="ja-JP" smtClean="0"/>
              <a:pPr/>
              <a:t>‹#›</a:t>
            </a:fld>
            <a:endParaRPr lang="en-US" altLang="ja-JP"/>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アイコンをクリックして図を追加</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endParaRPr lang="en-US" altLang="ja-JP"/>
          </a:p>
        </p:txBody>
      </p:sp>
      <p:sp>
        <p:nvSpPr>
          <p:cNvPr id="6" name="Footer Placeholder 5"/>
          <p:cNvSpPr>
            <a:spLocks noGrp="1"/>
          </p:cNvSpPr>
          <p:nvPr>
            <p:ph type="ftr" sz="quarter" idx="11"/>
          </p:nvPr>
        </p:nvSpPr>
        <p:spPr/>
        <p:txBody>
          <a:bodyPr/>
          <a:lstStyle/>
          <a:p>
            <a:endParaRPr lang="en-US" altLang="ja-JP"/>
          </a:p>
        </p:txBody>
      </p:sp>
      <p:sp>
        <p:nvSpPr>
          <p:cNvPr id="7" name="Slide Number Placeholder 6"/>
          <p:cNvSpPr>
            <a:spLocks noGrp="1"/>
          </p:cNvSpPr>
          <p:nvPr>
            <p:ph type="sldNum" sz="quarter" idx="12"/>
          </p:nvPr>
        </p:nvSpPr>
        <p:spPr/>
        <p:txBody>
          <a:bodyPr/>
          <a:lstStyle/>
          <a:p>
            <a:fld id="{20B1B89E-D046-4C05-9809-BB038E09C336}" type="slidenum">
              <a:rPr lang="en-US" altLang="ja-JP" smtClean="0"/>
              <a:pPr/>
              <a:t>‹#›</a:t>
            </a:fld>
            <a:endParaRPr lang="en-US" altLang="ja-JP"/>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ja-JP" altLang="en-US" smtClean="0"/>
              <a:t>マスター タイトルの書式設定</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endParaRPr lang="en-US" altLang="ja-JP" smtClean="0">
              <a:solidFill>
                <a:srgbClr val="674517"/>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ltLang="ja-JP" smtClean="0">
              <a:solidFill>
                <a:srgbClr val="674517"/>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460E80EF-E664-443E-BDC8-582ADFD2F553}" type="slidenum">
              <a:rPr lang="en-US" altLang="ja-JP" smtClean="0">
                <a:solidFill>
                  <a:srgbClr val="674517"/>
                </a:solidFill>
              </a:rPr>
              <a:pPr/>
              <a:t>‹#›</a:t>
            </a:fld>
            <a:endParaRPr lang="en-US" altLang="ja-JP" smtClean="0">
              <a:solidFill>
                <a:srgbClr val="674517"/>
              </a:solidFill>
            </a:endParaRP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kumimoji="1"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kumimoji="1"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kumimoji="1"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kumimoji="1"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kumimoji="1"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kumimoji="1"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kumimoji="1"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kumimoji="1"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kumimoji="1"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kumimoji="1"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2048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84173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a:defRPr/>
            </a:pPr>
            <a:endParaRPr lang="en-US" altLang="ja-JP">
              <a:solidFill>
                <a:srgbClr val="000000"/>
              </a:solidFill>
            </a:endParaRPr>
          </a:p>
        </p:txBody>
      </p:sp>
      <p:sp>
        <p:nvSpPr>
          <p:cNvPr id="8417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a:defRPr/>
            </a:pPr>
            <a:endParaRPr lang="en-US" altLang="ja-JP">
              <a:solidFill>
                <a:srgbClr val="000000"/>
              </a:solidFill>
            </a:endParaRPr>
          </a:p>
        </p:txBody>
      </p:sp>
      <p:sp>
        <p:nvSpPr>
          <p:cNvPr id="84173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a:defRPr/>
            </a:pPr>
            <a:fld id="{1AF86D4A-FD9E-46A0-B2BC-F3995742030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4290016079"/>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2048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84173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a:defRPr/>
            </a:pPr>
            <a:endParaRPr lang="en-US" altLang="ja-JP">
              <a:solidFill>
                <a:srgbClr val="000000"/>
              </a:solidFill>
            </a:endParaRPr>
          </a:p>
        </p:txBody>
      </p:sp>
      <p:sp>
        <p:nvSpPr>
          <p:cNvPr id="8417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a:defRPr/>
            </a:pPr>
            <a:endParaRPr lang="en-US" altLang="ja-JP">
              <a:solidFill>
                <a:srgbClr val="000000"/>
              </a:solidFill>
            </a:endParaRPr>
          </a:p>
        </p:txBody>
      </p:sp>
      <p:sp>
        <p:nvSpPr>
          <p:cNvPr id="84173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a:defRPr/>
            </a:pPr>
            <a:fld id="{1AF86D4A-FD9E-46A0-B2BC-F3995742030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35807604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2048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84173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a:defRPr/>
            </a:pPr>
            <a:endParaRPr lang="en-US" altLang="ja-JP">
              <a:solidFill>
                <a:srgbClr val="000000"/>
              </a:solidFill>
            </a:endParaRPr>
          </a:p>
        </p:txBody>
      </p:sp>
      <p:sp>
        <p:nvSpPr>
          <p:cNvPr id="8417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a:defRPr/>
            </a:pPr>
            <a:endParaRPr lang="en-US" altLang="ja-JP">
              <a:solidFill>
                <a:srgbClr val="000000"/>
              </a:solidFill>
            </a:endParaRPr>
          </a:p>
        </p:txBody>
      </p:sp>
      <p:sp>
        <p:nvSpPr>
          <p:cNvPr id="84173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a:defRPr/>
            </a:pPr>
            <a:fld id="{1AF86D4A-FD9E-46A0-B2BC-F3995742030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582322079"/>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2048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84173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a:defRPr/>
            </a:pPr>
            <a:endParaRPr lang="en-US" altLang="ja-JP">
              <a:solidFill>
                <a:srgbClr val="000000"/>
              </a:solidFill>
            </a:endParaRPr>
          </a:p>
        </p:txBody>
      </p:sp>
      <p:sp>
        <p:nvSpPr>
          <p:cNvPr id="8417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a:defRPr/>
            </a:pPr>
            <a:endParaRPr lang="en-US" altLang="ja-JP">
              <a:solidFill>
                <a:srgbClr val="000000"/>
              </a:solidFill>
            </a:endParaRPr>
          </a:p>
        </p:txBody>
      </p:sp>
      <p:sp>
        <p:nvSpPr>
          <p:cNvPr id="84173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a:defRPr/>
            </a:pPr>
            <a:fld id="{1AF86D4A-FD9E-46A0-B2BC-F39957420305}"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910993310"/>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4.wmf"/></Relationships>
</file>

<file path=ppt/slides/_rels/slide11.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26.png"/><Relationship Id="rId4"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emf"/><Relationship Id="rId4" Type="http://schemas.openxmlformats.org/officeDocument/2006/relationships/image" Target="../media/image29.emf"/></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5.xml"/><Relationship Id="rId1" Type="http://schemas.openxmlformats.org/officeDocument/2006/relationships/video" Target="file:///C:\Users\kato\Desktop\&#12367;&#12377;&#12426;&#25945;&#32946;\&#25945;&#26448;&#34220;\10&#23567;&#23398;&#26657;RTK\kusurin3.wmv" TargetMode="Externa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8.xml"/><Relationship Id="rId1" Type="http://schemas.openxmlformats.org/officeDocument/2006/relationships/video" Target="file:///C:\Users\kato\Desktop\120229&#34220;&#21092;&#24107;&#20250;&#35611;&#28436;\120229&#23398;&#34220;\12&#34220;&#21092;&#24107;&#20250;&#35611;&#28436;PPT\kusurin10.wmv" TargetMode="Externa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44.emf"/><Relationship Id="rId3" Type="http://schemas.openxmlformats.org/officeDocument/2006/relationships/oleObject" Target="../embeddings/oleObject10.bin"/><Relationship Id="rId7"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42.png"/><Relationship Id="rId5" Type="http://schemas.openxmlformats.org/officeDocument/2006/relationships/oleObject" Target="../embeddings/oleObject11.bin"/><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video" Target="file:///C:\Users\kato\Desktop\120229&#34220;&#21092;&#24107;&#20250;&#35611;&#28436;\120229&#23398;&#34220;\12&#34220;&#21092;&#24107;&#20250;&#35611;&#28436;PPT\kusurin2b.wmv" TargetMode="Externa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1.xml"/><Relationship Id="rId1" Type="http://schemas.openxmlformats.org/officeDocument/2006/relationships/video" Target="file:///C:\Users\kato\Desktop\120229&#34220;&#21092;&#24107;&#20250;&#35611;&#28436;\120229&#23398;&#34220;\12&#34220;&#21092;&#24107;&#20250;&#35611;&#28436;PPT\kusurin11.wmv" TargetMode="Externa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4.xml"/><Relationship Id="rId1" Type="http://schemas.openxmlformats.org/officeDocument/2006/relationships/video" Target="file:///C:\Users\kato\Desktop\120229&#34220;&#21092;&#24107;&#20250;&#35611;&#28436;\120229&#23398;&#34220;\12&#34220;&#21092;&#24107;&#20250;&#35611;&#28436;PPT\kusurin12.wmv" TargetMode="Externa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9.xml"/><Relationship Id="rId1" Type="http://schemas.openxmlformats.org/officeDocument/2006/relationships/vmlDrawing" Target="../drawings/vmlDrawing8.vml"/><Relationship Id="rId5" Type="http://schemas.openxmlformats.org/officeDocument/2006/relationships/image" Target="../media/image50.png"/><Relationship Id="rId4" Type="http://schemas.openxmlformats.org/officeDocument/2006/relationships/oleObject" Target="../embeddings/oleObject12.bin"/></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9.vml"/><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oleObject" Target="../embeddings/oleObject2.bin"/><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0.png"/><Relationship Id="rId5" Type="http://schemas.openxmlformats.org/officeDocument/2006/relationships/oleObject" Target="../embeddings/oleObject3.bin"/><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12.png"/><Relationship Id="rId4" Type="http://schemas.openxmlformats.org/officeDocument/2006/relationships/oleObject" Target="../embeddings/oleObject4.bin"/><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image" Target="../media/image14.png"/><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wmf"/><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wmf"/><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2" name="Text Box 2"/>
          <p:cNvSpPr txBox="1">
            <a:spLocks noChangeArrowheads="1"/>
          </p:cNvSpPr>
          <p:nvPr/>
        </p:nvSpPr>
        <p:spPr bwMode="auto">
          <a:xfrm>
            <a:off x="323528" y="3632448"/>
            <a:ext cx="8610600" cy="2372061"/>
          </a:xfrm>
          <a:prstGeom prst="rect">
            <a:avLst/>
          </a:prstGeo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6200000" scaled="1"/>
            <a:tileRect/>
          </a:gradFill>
          <a:ln w="79375">
            <a:solidFill>
              <a:schemeClr val="bg1"/>
            </a:solidFill>
            <a:miter lim="800000"/>
            <a:headEnd/>
            <a:tailEnd/>
          </a:ln>
          <a:effectLst/>
        </p:spPr>
        <p:txBody>
          <a:bodyPr lIns="90000" tIns="46800" rIns="90000" bIns="46800">
            <a:spAutoFit/>
          </a:bodyPr>
          <a:lstStyle/>
          <a:p>
            <a:pPr>
              <a:spcBef>
                <a:spcPct val="50000"/>
              </a:spcBef>
              <a:buClr>
                <a:srgbClr val="3333CC"/>
              </a:buClr>
              <a:buSzPct val="105000"/>
              <a:buFont typeface="Wingdings" pitchFamily="2" charset="2"/>
              <a:buNone/>
            </a:pPr>
            <a:endParaRPr lang="en-US" altLang="ja-JP" sz="1000" dirty="0">
              <a:solidFill>
                <a:srgbClr val="CC0000"/>
              </a:solidFill>
              <a:latin typeface="Arial" charset="0"/>
            </a:endParaRPr>
          </a:p>
          <a:p>
            <a:pPr>
              <a:spcBef>
                <a:spcPct val="50000"/>
              </a:spcBef>
              <a:buClr>
                <a:srgbClr val="3333CC"/>
              </a:buClr>
              <a:buSzPct val="105000"/>
              <a:buFont typeface="Wingdings" pitchFamily="2" charset="2"/>
              <a:buNone/>
            </a:pPr>
            <a:r>
              <a:rPr lang="ja-JP" altLang="en-US" sz="3600" dirty="0">
                <a:solidFill>
                  <a:srgbClr val="CC0000"/>
                </a:solidFill>
                <a:latin typeface="Arial" charset="0"/>
              </a:rPr>
              <a:t>　　</a:t>
            </a:r>
            <a:r>
              <a:rPr lang="ja-JP" altLang="en-US" sz="4400" dirty="0" smtClean="0">
                <a:solidFill>
                  <a:schemeClr val="tx2"/>
                </a:solidFill>
                <a:latin typeface="HGP創英角ﾎﾟｯﾌﾟ体" pitchFamily="50" charset="-128"/>
                <a:ea typeface="HGP創英角ﾎﾟｯﾌﾟ体" pitchFamily="50" charset="-128"/>
              </a:rPr>
              <a:t>健康</a:t>
            </a:r>
            <a:r>
              <a:rPr lang="ja-JP" altLang="en-US" sz="4400" dirty="0">
                <a:solidFill>
                  <a:schemeClr val="tx2"/>
                </a:solidFill>
                <a:latin typeface="HGP創英角ﾎﾟｯﾌﾟ体" pitchFamily="50" charset="-128"/>
                <a:ea typeface="HGP創英角ﾎﾟｯﾌﾟ体" pitchFamily="50" charset="-128"/>
              </a:rPr>
              <a:t>な明日へのメッセージ</a:t>
            </a:r>
          </a:p>
          <a:p>
            <a:pPr>
              <a:spcBef>
                <a:spcPct val="50000"/>
              </a:spcBef>
              <a:buClr>
                <a:srgbClr val="3333CC"/>
              </a:buClr>
              <a:buSzPct val="105000"/>
              <a:buFont typeface="Wingdings" pitchFamily="2" charset="2"/>
              <a:buNone/>
            </a:pPr>
            <a:r>
              <a:rPr lang="ja-JP" altLang="en-US" sz="2000" dirty="0">
                <a:solidFill>
                  <a:srgbClr val="CC0000"/>
                </a:solidFill>
                <a:latin typeface="Arial" charset="0"/>
              </a:rPr>
              <a:t>　</a:t>
            </a:r>
            <a:endParaRPr lang="ja-JP" altLang="en-US" sz="2800" dirty="0">
              <a:solidFill>
                <a:srgbClr val="000000"/>
              </a:solidFill>
              <a:latin typeface="Arial" charset="0"/>
            </a:endParaRPr>
          </a:p>
          <a:p>
            <a:pPr>
              <a:spcBef>
                <a:spcPct val="50000"/>
              </a:spcBef>
              <a:buClr>
                <a:srgbClr val="3333CC"/>
              </a:buClr>
              <a:buSzPct val="105000"/>
              <a:buFont typeface="Wingdings" pitchFamily="2" charset="2"/>
              <a:buNone/>
            </a:pPr>
            <a:r>
              <a:rPr lang="ja-JP" altLang="en-US" sz="2800" dirty="0">
                <a:solidFill>
                  <a:srgbClr val="000000"/>
                </a:solidFill>
                <a:latin typeface="Arial" charset="0"/>
              </a:rPr>
              <a:t>　　　　　　　　　</a:t>
            </a:r>
            <a:endParaRPr lang="ja-JP" altLang="en-US" sz="1800" dirty="0">
              <a:solidFill>
                <a:srgbClr val="000000"/>
              </a:solidFill>
              <a:latin typeface="Arial" charset="0"/>
            </a:endParaRPr>
          </a:p>
        </p:txBody>
      </p:sp>
      <p:sp>
        <p:nvSpPr>
          <p:cNvPr id="814083" name="WordArt 3"/>
          <p:cNvSpPr>
            <a:spLocks noChangeArrowheads="1" noChangeShapeType="1" noTextEdit="1"/>
          </p:cNvSpPr>
          <p:nvPr/>
        </p:nvSpPr>
        <p:spPr bwMode="auto">
          <a:xfrm>
            <a:off x="990600" y="1143000"/>
            <a:ext cx="7162800" cy="1600200"/>
          </a:xfrm>
          <a:prstGeom prst="rect">
            <a:avLst/>
          </a:prstGeom>
        </p:spPr>
        <p:txBody>
          <a:bodyPr spcFirstLastPara="1" wrap="none" fromWordArt="1">
            <a:prstTxWarp prst="textArchUp">
              <a:avLst>
                <a:gd name="adj" fmla="val 10800000"/>
              </a:avLst>
            </a:prstTxWarp>
          </a:bodyPr>
          <a:lstStyle/>
          <a:p>
            <a:pPr algn="ctr"/>
            <a:r>
              <a:rPr lang="ja-JP" altLang="en-US" sz="4400" kern="10" dirty="0">
                <a:ln w="9525">
                  <a:solidFill>
                    <a:srgbClr val="CC0000"/>
                  </a:solidFill>
                  <a:round/>
                  <a:headEnd/>
                  <a:tailEnd/>
                </a:ln>
                <a:solidFill>
                  <a:schemeClr val="tx2"/>
                </a:solidFill>
                <a:latin typeface="HGP創英角ﾎﾟｯﾌﾟ体" pitchFamily="50" charset="-128"/>
                <a:ea typeface="HGP創英角ﾎﾟｯﾌﾟ体" pitchFamily="50" charset="-128"/>
              </a:rPr>
              <a:t>薬の正しい使い方</a:t>
            </a:r>
          </a:p>
        </p:txBody>
      </p:sp>
      <p:graphicFrame>
        <p:nvGraphicFramePr>
          <p:cNvPr id="814084" name="Object 4"/>
          <p:cNvGraphicFramePr>
            <a:graphicFrameLocks noChangeAspect="1"/>
          </p:cNvGraphicFramePr>
          <p:nvPr>
            <p:extLst>
              <p:ext uri="{D42A27DB-BD31-4B8C-83A1-F6EECF244321}">
                <p14:modId xmlns:p14="http://schemas.microsoft.com/office/powerpoint/2010/main" val="2025149930"/>
              </p:ext>
            </p:extLst>
          </p:nvPr>
        </p:nvGraphicFramePr>
        <p:xfrm>
          <a:off x="3581400" y="2128961"/>
          <a:ext cx="1905000" cy="1516063"/>
        </p:xfrm>
        <a:graphic>
          <a:graphicData uri="http://schemas.openxmlformats.org/presentationml/2006/ole">
            <mc:AlternateContent xmlns:mc="http://schemas.openxmlformats.org/markup-compatibility/2006">
              <mc:Choice xmlns:v="urn:schemas-microsoft-com:vml" Requires="v">
                <p:oleObj spid="_x0000_s998412" name="Photo Editor Photo" r:id="rId4" imgW="1352381" imgH="1209524" progId="">
                  <p:embed/>
                </p:oleObj>
              </mc:Choice>
              <mc:Fallback>
                <p:oleObj name="Photo Editor Photo" r:id="rId4" imgW="1352381" imgH="1209524"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2128961"/>
                        <a:ext cx="1905000" cy="1516063"/>
                      </a:xfrm>
                      <a:prstGeom prst="rect">
                        <a:avLst/>
                      </a:prstGeom>
                      <a:noFill/>
                      <a:ln>
                        <a:noFill/>
                      </a:ln>
                      <a:effectLst/>
                      <a:extLst>
                        <a:ext uri="{909E8E84-426E-40DD-AFC4-6F175D3DCCD1}">
                          <a14:hiddenFill xmlns:a14="http://schemas.microsoft.com/office/drawing/2010/main">
                            <a:solidFill>
                              <a:srgbClr val="FF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pic>
                </p:oleObj>
              </mc:Fallback>
            </mc:AlternateContent>
          </a:graphicData>
        </a:graphic>
      </p:graphicFrame>
      <p:sp>
        <p:nvSpPr>
          <p:cNvPr id="814085" name="Text Box 5"/>
          <p:cNvSpPr txBox="1">
            <a:spLocks noChangeArrowheads="1"/>
          </p:cNvSpPr>
          <p:nvPr/>
        </p:nvSpPr>
        <p:spPr bwMode="auto">
          <a:xfrm>
            <a:off x="914400" y="5791200"/>
            <a:ext cx="184150" cy="1160463"/>
          </a:xfrm>
          <a:prstGeom prst="rect">
            <a:avLst/>
          </a:prstGeom>
          <a:noFill/>
          <a:ln w="12700">
            <a:noFill/>
            <a:miter lim="800000"/>
            <a:headEnd/>
            <a:tailEnd/>
          </a:ln>
          <a:effectLst/>
        </p:spPr>
        <p:txBody>
          <a:bodyPr wrap="none">
            <a:spAutoFit/>
          </a:bodyPr>
          <a:lstStyle/>
          <a:p>
            <a:pPr>
              <a:spcBef>
                <a:spcPct val="50000"/>
              </a:spcBef>
            </a:pPr>
            <a:endParaRPr lang="en-US" altLang="ja-JP" sz="2800">
              <a:solidFill>
                <a:srgbClr val="000066"/>
              </a:solidFill>
              <a:latin typeface="Arial" charset="0"/>
            </a:endParaRPr>
          </a:p>
          <a:p>
            <a:pPr>
              <a:spcBef>
                <a:spcPct val="50000"/>
              </a:spcBef>
            </a:pPr>
            <a:endParaRPr lang="en-US" altLang="ja-JP" sz="2800">
              <a:solidFill>
                <a:srgbClr val="000066"/>
              </a:solidFill>
              <a:latin typeface="Arial" charset="0"/>
            </a:endParaRPr>
          </a:p>
        </p:txBody>
      </p:sp>
      <p:sp>
        <p:nvSpPr>
          <p:cNvPr id="814086" name="Text Box 6"/>
          <p:cNvSpPr txBox="1">
            <a:spLocks noChangeArrowheads="1"/>
          </p:cNvSpPr>
          <p:nvPr/>
        </p:nvSpPr>
        <p:spPr bwMode="auto">
          <a:xfrm>
            <a:off x="6660232" y="6081713"/>
            <a:ext cx="1916113" cy="641350"/>
          </a:xfrm>
          <a:prstGeom prst="rect">
            <a:avLst/>
          </a:prstGeom>
          <a:noFill/>
          <a:ln w="12700">
            <a:noFill/>
            <a:miter lim="800000"/>
            <a:headEnd/>
            <a:tailEnd/>
          </a:ln>
          <a:effectLst/>
        </p:spPr>
        <p:txBody>
          <a:bodyPr wrap="none">
            <a:spAutoFit/>
          </a:bodyPr>
          <a:lstStyle/>
          <a:p>
            <a:pPr algn="ctr">
              <a:spcBef>
                <a:spcPct val="50000"/>
              </a:spcBef>
            </a:pPr>
            <a:r>
              <a:rPr lang="en-US" altLang="ja-JP" sz="3600" b="1" dirty="0">
                <a:solidFill>
                  <a:schemeClr val="tx2"/>
                </a:solidFill>
                <a:effectLst>
                  <a:outerShdw blurRad="38100" dist="38100" dir="2700000" algn="tl">
                    <a:srgbClr val="000000"/>
                  </a:outerShdw>
                </a:effectLst>
                <a:latin typeface="Arial" charset="0"/>
              </a:rPr>
              <a:t>**</a:t>
            </a:r>
            <a:r>
              <a:rPr lang="ja-JP" altLang="en-US" sz="3600" b="1" dirty="0">
                <a:solidFill>
                  <a:schemeClr val="tx2"/>
                </a:solidFill>
                <a:effectLst>
                  <a:outerShdw blurRad="38100" dist="38100" dir="2700000" algn="tl">
                    <a:srgbClr val="000000"/>
                  </a:outerShdw>
                </a:effectLst>
                <a:latin typeface="Arial" charset="0"/>
              </a:rPr>
              <a:t>中学校</a:t>
            </a:r>
          </a:p>
        </p:txBody>
      </p:sp>
    </p:spTree>
    <p:extLst>
      <p:ext uri="{BB962C8B-B14F-4D97-AF65-F5344CB8AC3E}">
        <p14:creationId xmlns:p14="http://schemas.microsoft.com/office/powerpoint/2010/main" val="2133656280"/>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3106" name="Picture 2"/>
          <p:cNvPicPr>
            <a:picLocks noChangeAspect="1" noChangeArrowheads="1"/>
          </p:cNvPicPr>
          <p:nvPr/>
        </p:nvPicPr>
        <p:blipFill>
          <a:blip r:embed="rId3" cstate="print"/>
          <a:srcRect/>
          <a:stretch>
            <a:fillRect/>
          </a:stretch>
        </p:blipFill>
        <p:spPr bwMode="auto">
          <a:xfrm>
            <a:off x="395288" y="2789238"/>
            <a:ext cx="4392612" cy="3303587"/>
          </a:xfrm>
          <a:prstGeom prst="rect">
            <a:avLst/>
          </a:prstGeom>
          <a:noFill/>
          <a:ln w="9525">
            <a:noFill/>
            <a:miter lim="800000"/>
            <a:headEnd/>
            <a:tailEnd/>
          </a:ln>
        </p:spPr>
      </p:pic>
      <p:pic>
        <p:nvPicPr>
          <p:cNvPr id="943107" name="Picture 3" descr="j0241113"/>
          <p:cNvPicPr>
            <a:picLocks noChangeAspect="1" noChangeArrowheads="1"/>
          </p:cNvPicPr>
          <p:nvPr/>
        </p:nvPicPr>
        <p:blipFill>
          <a:blip r:embed="rId4" cstate="print"/>
          <a:srcRect/>
          <a:stretch>
            <a:fillRect/>
          </a:stretch>
        </p:blipFill>
        <p:spPr bwMode="auto">
          <a:xfrm rot="-918051">
            <a:off x="107950" y="1270000"/>
            <a:ext cx="901700" cy="695325"/>
          </a:xfrm>
          <a:prstGeom prst="rect">
            <a:avLst/>
          </a:prstGeom>
          <a:noFill/>
          <a:ln w="9525">
            <a:noFill/>
            <a:miter lim="800000"/>
            <a:headEnd/>
            <a:tailEnd/>
          </a:ln>
        </p:spPr>
      </p:pic>
      <p:pic>
        <p:nvPicPr>
          <p:cNvPr id="943108" name="Picture 4" descr="j0241113"/>
          <p:cNvPicPr>
            <a:picLocks noChangeAspect="1" noChangeArrowheads="1"/>
          </p:cNvPicPr>
          <p:nvPr/>
        </p:nvPicPr>
        <p:blipFill>
          <a:blip r:embed="rId4" cstate="print"/>
          <a:srcRect/>
          <a:stretch>
            <a:fillRect/>
          </a:stretch>
        </p:blipFill>
        <p:spPr bwMode="auto">
          <a:xfrm rot="-7855946">
            <a:off x="8094663" y="1228725"/>
            <a:ext cx="901700" cy="695325"/>
          </a:xfrm>
          <a:prstGeom prst="rect">
            <a:avLst/>
          </a:prstGeom>
          <a:noFill/>
          <a:ln w="9525">
            <a:noFill/>
            <a:miter lim="800000"/>
            <a:headEnd/>
            <a:tailEnd/>
          </a:ln>
        </p:spPr>
      </p:pic>
      <p:sp>
        <p:nvSpPr>
          <p:cNvPr id="943109" name="Rectangle 5"/>
          <p:cNvSpPr>
            <a:spLocks noChangeArrowheads="1"/>
          </p:cNvSpPr>
          <p:nvPr/>
        </p:nvSpPr>
        <p:spPr bwMode="auto">
          <a:xfrm>
            <a:off x="684213" y="1584325"/>
            <a:ext cx="7991475" cy="765175"/>
          </a:xfrm>
          <a:prstGeom prst="rect">
            <a:avLst/>
          </a:prstGeom>
          <a:noFill/>
          <a:ln w="9525">
            <a:noFill/>
            <a:miter lim="800000"/>
            <a:headEnd/>
            <a:tailEnd/>
          </a:ln>
        </p:spPr>
        <p:txBody>
          <a:bodyPr anchor="ctr"/>
          <a:lstStyle/>
          <a:p>
            <a:r>
              <a:rPr lang="ja-JP" altLang="en-US" sz="3200" dirty="0">
                <a:latin typeface="Arial" charset="0"/>
                <a:ea typeface="HGS創英角ﾎﾟｯﾌﾟ体" pitchFamily="50" charset="-128"/>
              </a:rPr>
              <a:t>カプセルの中の顆粒に、</a:t>
            </a:r>
            <a:br>
              <a:rPr lang="ja-JP" altLang="en-US" sz="3200" dirty="0">
                <a:latin typeface="Arial" charset="0"/>
                <a:ea typeface="HGS創英角ﾎﾟｯﾌﾟ体" pitchFamily="50" charset="-128"/>
              </a:rPr>
            </a:br>
            <a:r>
              <a:rPr lang="ja-JP" altLang="en-US" sz="3200" dirty="0">
                <a:latin typeface="Arial" charset="0"/>
                <a:ea typeface="HGS創英角ﾎﾟｯﾌﾟ体" pitchFamily="50" charset="-128"/>
              </a:rPr>
              <a:t>このような工夫を加えることがあります</a:t>
            </a:r>
          </a:p>
        </p:txBody>
      </p:sp>
      <p:sp>
        <p:nvSpPr>
          <p:cNvPr id="943110" name="Rectangle 6"/>
          <p:cNvSpPr>
            <a:spLocks noChangeArrowheads="1"/>
          </p:cNvSpPr>
          <p:nvPr/>
        </p:nvSpPr>
        <p:spPr bwMode="auto">
          <a:xfrm>
            <a:off x="5148263" y="3185984"/>
            <a:ext cx="3600450" cy="2554545"/>
          </a:xfrm>
          <a:prstGeom prst="rect">
            <a:avLst/>
          </a:prstGeom>
          <a:noFill/>
          <a:ln w="9525">
            <a:noFill/>
            <a:miter lim="800000"/>
            <a:headEnd/>
            <a:tailEnd/>
          </a:ln>
        </p:spPr>
        <p:txBody>
          <a:bodyPr anchor="ctr">
            <a:spAutoFit/>
          </a:bodyPr>
          <a:lstStyle/>
          <a:p>
            <a:r>
              <a:rPr lang="ja-JP" altLang="en-US" sz="3200" dirty="0">
                <a:latin typeface="Arial" charset="0"/>
                <a:ea typeface="HGP創英角ﾎﾟｯﾌﾟ体" pitchFamily="50" charset="-128"/>
              </a:rPr>
              <a:t>例えば・・・</a:t>
            </a:r>
          </a:p>
          <a:p>
            <a:r>
              <a:rPr lang="ja-JP" altLang="en-US" sz="3200" dirty="0">
                <a:latin typeface="Arial" charset="0"/>
                <a:ea typeface="HGP創英角ﾎﾟｯﾌﾟ体" pitchFamily="50" charset="-128"/>
              </a:rPr>
              <a:t>　胃で溶ける顆粒</a:t>
            </a:r>
          </a:p>
          <a:p>
            <a:r>
              <a:rPr lang="ja-JP" altLang="en-US" sz="3200" dirty="0">
                <a:latin typeface="Arial" charset="0"/>
                <a:ea typeface="HGP創英角ﾎﾟｯﾌﾟ体" pitchFamily="50" charset="-128"/>
              </a:rPr>
              <a:t>　　</a:t>
            </a:r>
            <a:r>
              <a:rPr lang="ja-JP" altLang="en-US" sz="2400" dirty="0">
                <a:ea typeface="HG創英角ﾎﾟｯﾌﾟ体" pitchFamily="49" charset="-128"/>
              </a:rPr>
              <a:t>はやく効く　</a:t>
            </a:r>
          </a:p>
          <a:p>
            <a:r>
              <a:rPr lang="ja-JP" altLang="en-US" sz="2400" dirty="0"/>
              <a:t>　</a:t>
            </a:r>
            <a:r>
              <a:rPr lang="ja-JP" altLang="en-US" sz="3200" dirty="0">
                <a:latin typeface="Arial" charset="0"/>
                <a:ea typeface="HGP創英角ﾎﾟｯﾌﾟ体" pitchFamily="50" charset="-128"/>
              </a:rPr>
              <a:t>腸で溶ける顆粒</a:t>
            </a:r>
          </a:p>
          <a:p>
            <a:r>
              <a:rPr lang="ja-JP" altLang="en-US" sz="3200" dirty="0">
                <a:latin typeface="Arial" charset="0"/>
                <a:ea typeface="HGP創英角ﾎﾟｯﾌﾟ体" pitchFamily="50" charset="-128"/>
              </a:rPr>
              <a:t>　　</a:t>
            </a:r>
            <a:r>
              <a:rPr lang="ja-JP" altLang="en-US" sz="2400" dirty="0">
                <a:ea typeface="HG創英角ﾎﾟｯﾌﾟ体" pitchFamily="49" charset="-128"/>
              </a:rPr>
              <a:t>ゆっくり効く</a:t>
            </a:r>
            <a:endParaRPr lang="ja-JP" altLang="en-US" sz="2400" dirty="0">
              <a:latin typeface="Arial" charset="0"/>
              <a:ea typeface="HG創英角ﾎﾟｯﾌﾟ体" pitchFamily="49" charset="-128"/>
            </a:endParaRPr>
          </a:p>
        </p:txBody>
      </p:sp>
      <p:sp>
        <p:nvSpPr>
          <p:cNvPr id="943112" name="Text Box 10"/>
          <p:cNvSpPr txBox="1">
            <a:spLocks noChangeArrowheads="1"/>
          </p:cNvSpPr>
          <p:nvPr/>
        </p:nvSpPr>
        <p:spPr bwMode="auto">
          <a:xfrm>
            <a:off x="157244" y="332656"/>
            <a:ext cx="8986756" cy="646331"/>
          </a:xfrm>
          <a:prstGeom prst="rect">
            <a:avLst/>
          </a:prstGeom>
          <a:noFill/>
          <a:ln w="9525">
            <a:noFill/>
            <a:miter lim="800000"/>
            <a:headEnd/>
            <a:tailEnd/>
          </a:ln>
        </p:spPr>
        <p:txBody>
          <a:bodyPr wrap="none">
            <a:spAutoFit/>
          </a:bodyPr>
          <a:lstStyle/>
          <a:p>
            <a:r>
              <a:rPr lang="ja-JP" altLang="en-US" sz="3600" b="1" dirty="0">
                <a:solidFill>
                  <a:schemeClr val="tx2"/>
                </a:solidFill>
                <a:latin typeface="HGS創英角ﾎﾟｯﾌﾟ体" pitchFamily="50" charset="-128"/>
                <a:ea typeface="HGS創英角ﾎﾟｯﾌﾟ体" pitchFamily="50" charset="-128"/>
              </a:rPr>
              <a:t>なぜ錠剤やカプセルにしてあるのでしょう</a:t>
            </a:r>
          </a:p>
        </p:txBody>
      </p:sp>
    </p:spTree>
    <p:extLst>
      <p:ext uri="{BB962C8B-B14F-4D97-AF65-F5344CB8AC3E}">
        <p14:creationId xmlns:p14="http://schemas.microsoft.com/office/powerpoint/2010/main" val="6659654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Rectangle 2"/>
          <p:cNvSpPr>
            <a:spLocks noGrp="1" noChangeArrowheads="1"/>
          </p:cNvSpPr>
          <p:nvPr>
            <p:ph type="title" idx="4294967295"/>
          </p:nvPr>
        </p:nvSpPr>
        <p:spPr>
          <a:xfrm>
            <a:off x="1877209" y="1095087"/>
            <a:ext cx="6537325" cy="1143000"/>
          </a:xfrm>
        </p:spPr>
        <p:txBody>
          <a:bodyPr>
            <a:normAutofit fontScale="90000"/>
          </a:bodyPr>
          <a:lstStyle/>
          <a:p>
            <a:pPr marL="0" indent="0" algn="ctr">
              <a:buNone/>
            </a:pPr>
            <a:r>
              <a:rPr lang="ja-JP" altLang="en-US" sz="4000" dirty="0">
                <a:solidFill>
                  <a:schemeClr val="tx1"/>
                </a:solidFill>
                <a:ea typeface="HGS創英角ﾎﾟｯﾌﾟ体" pitchFamily="50" charset="-128"/>
              </a:rPr>
              <a:t>「錠剤」にはこんな</a:t>
            </a:r>
            <a:br>
              <a:rPr lang="ja-JP" altLang="en-US" sz="4000" dirty="0">
                <a:solidFill>
                  <a:schemeClr val="tx1"/>
                </a:solidFill>
                <a:ea typeface="HGS創英角ﾎﾟｯﾌﾟ体" pitchFamily="50" charset="-128"/>
              </a:rPr>
            </a:br>
            <a:r>
              <a:rPr lang="ja-JP" altLang="en-US" sz="4000" dirty="0">
                <a:solidFill>
                  <a:schemeClr val="tx1"/>
                </a:solidFill>
                <a:ea typeface="HGS創英角ﾎﾟｯﾌﾟ体" pitchFamily="50" charset="-128"/>
              </a:rPr>
              <a:t>「仕掛け」もあります</a:t>
            </a:r>
            <a:r>
              <a:rPr lang="ja-JP" altLang="en-US" sz="4000" dirty="0">
                <a:solidFill>
                  <a:schemeClr val="tx1"/>
                </a:solidFill>
              </a:rPr>
              <a:t> </a:t>
            </a:r>
          </a:p>
        </p:txBody>
      </p:sp>
      <p:pic>
        <p:nvPicPr>
          <p:cNvPr id="945155" name="Picture 3" descr="j0241113"/>
          <p:cNvPicPr>
            <a:picLocks noChangeAspect="1" noChangeArrowheads="1"/>
          </p:cNvPicPr>
          <p:nvPr/>
        </p:nvPicPr>
        <p:blipFill>
          <a:blip r:embed="rId3" cstate="print"/>
          <a:srcRect/>
          <a:stretch>
            <a:fillRect/>
          </a:stretch>
        </p:blipFill>
        <p:spPr bwMode="auto">
          <a:xfrm rot="-918051">
            <a:off x="468313" y="1773238"/>
            <a:ext cx="901700" cy="695325"/>
          </a:xfrm>
          <a:prstGeom prst="rect">
            <a:avLst/>
          </a:prstGeom>
          <a:noFill/>
          <a:ln w="9525">
            <a:noFill/>
            <a:miter lim="800000"/>
            <a:headEnd/>
            <a:tailEnd/>
          </a:ln>
        </p:spPr>
      </p:pic>
      <p:pic>
        <p:nvPicPr>
          <p:cNvPr id="945156" name="Picture 4" descr="j0241113"/>
          <p:cNvPicPr>
            <a:picLocks noChangeAspect="1" noChangeArrowheads="1"/>
          </p:cNvPicPr>
          <p:nvPr/>
        </p:nvPicPr>
        <p:blipFill>
          <a:blip r:embed="rId3" cstate="print"/>
          <a:srcRect/>
          <a:stretch>
            <a:fillRect/>
          </a:stretch>
        </p:blipFill>
        <p:spPr bwMode="auto">
          <a:xfrm rot="-7855946">
            <a:off x="7997826" y="1587500"/>
            <a:ext cx="901700" cy="695325"/>
          </a:xfrm>
          <a:prstGeom prst="rect">
            <a:avLst/>
          </a:prstGeom>
          <a:noFill/>
          <a:ln w="9525">
            <a:noFill/>
            <a:miter lim="800000"/>
            <a:headEnd/>
            <a:tailEnd/>
          </a:ln>
        </p:spPr>
      </p:pic>
      <p:sp>
        <p:nvSpPr>
          <p:cNvPr id="945157" name="Text Box 5"/>
          <p:cNvSpPr txBox="1">
            <a:spLocks noChangeArrowheads="1"/>
          </p:cNvSpPr>
          <p:nvPr/>
        </p:nvSpPr>
        <p:spPr bwMode="auto">
          <a:xfrm>
            <a:off x="5867400" y="2276475"/>
            <a:ext cx="2232025" cy="457200"/>
          </a:xfrm>
          <a:prstGeom prst="rect">
            <a:avLst/>
          </a:prstGeom>
          <a:noFill/>
          <a:ln w="9525">
            <a:noFill/>
            <a:miter lim="800000"/>
            <a:headEnd/>
            <a:tailEnd/>
          </a:ln>
        </p:spPr>
        <p:txBody>
          <a:bodyPr>
            <a:spAutoFit/>
          </a:bodyPr>
          <a:lstStyle/>
          <a:p>
            <a:pPr algn="ctr">
              <a:spcBef>
                <a:spcPct val="50000"/>
              </a:spcBef>
            </a:pPr>
            <a:r>
              <a:rPr lang="ja-JP" altLang="en-US" sz="2400" b="1" dirty="0">
                <a:ea typeface="HGS創英角ﾎﾟｯﾌﾟ体" pitchFamily="50" charset="-128"/>
              </a:rPr>
              <a:t>例えば・・・</a:t>
            </a:r>
          </a:p>
        </p:txBody>
      </p:sp>
      <p:grpSp>
        <p:nvGrpSpPr>
          <p:cNvPr id="945159" name="Group 7"/>
          <p:cNvGrpSpPr>
            <a:grpSpLocks/>
          </p:cNvGrpSpPr>
          <p:nvPr/>
        </p:nvGrpSpPr>
        <p:grpSpPr bwMode="auto">
          <a:xfrm>
            <a:off x="755650" y="2492375"/>
            <a:ext cx="3743325" cy="3422650"/>
            <a:chOff x="1111" y="981"/>
            <a:chExt cx="3175" cy="2903"/>
          </a:xfrm>
        </p:grpSpPr>
        <p:sp>
          <p:nvSpPr>
            <p:cNvPr id="945160" name="Oval 8"/>
            <p:cNvSpPr>
              <a:spLocks noChangeArrowheads="1"/>
            </p:cNvSpPr>
            <p:nvPr/>
          </p:nvSpPr>
          <p:spPr bwMode="auto">
            <a:xfrm>
              <a:off x="1111" y="981"/>
              <a:ext cx="3175" cy="2903"/>
            </a:xfrm>
            <a:prstGeom prst="ellipse">
              <a:avLst/>
            </a:prstGeom>
            <a:solidFill>
              <a:srgbClr val="FF3300"/>
            </a:solidFill>
            <a:ln w="9525">
              <a:noFill/>
              <a:round/>
              <a:headEnd/>
              <a:tailEnd/>
            </a:ln>
          </p:spPr>
          <p:txBody>
            <a:bodyPr wrap="none" anchor="ctr">
              <a:spAutoFit/>
            </a:bodyPr>
            <a:lstStyle/>
            <a:p>
              <a:endParaRPr lang="ja-JP" altLang="ja-JP" sz="1800">
                <a:latin typeface="Arial" charset="0"/>
              </a:endParaRPr>
            </a:p>
          </p:txBody>
        </p:sp>
        <p:sp>
          <p:nvSpPr>
            <p:cNvPr id="945161" name="Oval 9"/>
            <p:cNvSpPr>
              <a:spLocks noChangeArrowheads="1"/>
            </p:cNvSpPr>
            <p:nvPr/>
          </p:nvSpPr>
          <p:spPr bwMode="auto">
            <a:xfrm>
              <a:off x="1383" y="1207"/>
              <a:ext cx="2676" cy="2447"/>
            </a:xfrm>
            <a:prstGeom prst="ellipse">
              <a:avLst/>
            </a:prstGeom>
            <a:solidFill>
              <a:srgbClr val="FFFFCC"/>
            </a:solidFill>
            <a:ln w="254000">
              <a:solidFill>
                <a:srgbClr val="FF9900"/>
              </a:solidFill>
              <a:round/>
              <a:headEnd/>
              <a:tailEnd/>
            </a:ln>
          </p:spPr>
          <p:txBody>
            <a:bodyPr anchor="ctr">
              <a:spAutoFit/>
            </a:bodyPr>
            <a:lstStyle/>
            <a:p>
              <a:endParaRPr lang="ja-JP" altLang="ja-JP" sz="1800">
                <a:latin typeface="Arial" charset="0"/>
              </a:endParaRPr>
            </a:p>
          </p:txBody>
        </p:sp>
        <p:sp>
          <p:nvSpPr>
            <p:cNvPr id="945162" name="Oval 10"/>
            <p:cNvSpPr>
              <a:spLocks noChangeArrowheads="1"/>
            </p:cNvSpPr>
            <p:nvPr/>
          </p:nvSpPr>
          <p:spPr bwMode="auto">
            <a:xfrm>
              <a:off x="1927" y="1706"/>
              <a:ext cx="1543" cy="1410"/>
            </a:xfrm>
            <a:prstGeom prst="ellipse">
              <a:avLst/>
            </a:prstGeom>
            <a:solidFill>
              <a:srgbClr val="FFFFCC"/>
            </a:solidFill>
            <a:ln w="254000">
              <a:solidFill>
                <a:srgbClr val="6666FF"/>
              </a:solidFill>
              <a:round/>
              <a:headEnd/>
              <a:tailEnd/>
            </a:ln>
          </p:spPr>
          <p:txBody>
            <a:bodyPr anchor="ctr">
              <a:spAutoFit/>
            </a:bodyPr>
            <a:lstStyle/>
            <a:p>
              <a:endParaRPr lang="ja-JP" altLang="ja-JP" sz="1800">
                <a:latin typeface="Arial" charset="0"/>
              </a:endParaRPr>
            </a:p>
          </p:txBody>
        </p:sp>
      </p:grpSp>
      <p:sp>
        <p:nvSpPr>
          <p:cNvPr id="945163" name="AutoShape 11"/>
          <p:cNvSpPr>
            <a:spLocks/>
          </p:cNvSpPr>
          <p:nvPr/>
        </p:nvSpPr>
        <p:spPr bwMode="auto">
          <a:xfrm>
            <a:off x="6588125" y="5445125"/>
            <a:ext cx="2376488" cy="609600"/>
          </a:xfrm>
          <a:prstGeom prst="borderCallout2">
            <a:avLst>
              <a:gd name="adj1" fmla="val 18750"/>
              <a:gd name="adj2" fmla="val -3208"/>
              <a:gd name="adj3" fmla="val 18750"/>
              <a:gd name="adj4" fmla="val -67000"/>
              <a:gd name="adj5" fmla="val -142449"/>
              <a:gd name="adj6" fmla="val -132801"/>
            </a:avLst>
          </a:prstGeom>
          <a:solidFill>
            <a:srgbClr val="CCECFF"/>
          </a:solidFill>
          <a:ln w="38100">
            <a:solidFill>
              <a:schemeClr val="accent2"/>
            </a:solidFill>
            <a:miter lim="800000"/>
            <a:headEnd type="oval" w="med" len="med"/>
            <a:tailEnd type="oval" w="med" len="med"/>
          </a:ln>
        </p:spPr>
        <p:txBody>
          <a:bodyPr/>
          <a:lstStyle/>
          <a:p>
            <a:pPr algn="ctr"/>
            <a:r>
              <a:rPr lang="ja-JP" altLang="en-US" sz="2800" dirty="0">
                <a:solidFill>
                  <a:srgbClr val="3366CC"/>
                </a:solidFill>
                <a:latin typeface="Arial" charset="0"/>
                <a:ea typeface="HGP創英角ﾎﾟｯﾌﾟ体" pitchFamily="50" charset="-128"/>
              </a:rPr>
              <a:t>腸で溶ける膜</a:t>
            </a:r>
          </a:p>
        </p:txBody>
      </p:sp>
      <p:sp>
        <p:nvSpPr>
          <p:cNvPr id="945164" name="AutoShape 12"/>
          <p:cNvSpPr>
            <a:spLocks/>
          </p:cNvSpPr>
          <p:nvPr/>
        </p:nvSpPr>
        <p:spPr bwMode="auto">
          <a:xfrm>
            <a:off x="6588125" y="3860800"/>
            <a:ext cx="2371725" cy="609600"/>
          </a:xfrm>
          <a:prstGeom prst="borderCallout2">
            <a:avLst>
              <a:gd name="adj1" fmla="val 18750"/>
              <a:gd name="adj2" fmla="val -3213"/>
              <a:gd name="adj3" fmla="val 18750"/>
              <a:gd name="adj4" fmla="val -20014"/>
              <a:gd name="adj5" fmla="val 23958"/>
              <a:gd name="adj6" fmla="val -99667"/>
            </a:avLst>
          </a:prstGeom>
          <a:solidFill>
            <a:srgbClr val="CCFFFF"/>
          </a:solidFill>
          <a:ln w="38100">
            <a:solidFill>
              <a:schemeClr val="accent2"/>
            </a:solidFill>
            <a:miter lim="800000"/>
            <a:headEnd type="oval" w="med" len="med"/>
            <a:tailEnd type="oval" w="med" len="med"/>
          </a:ln>
        </p:spPr>
        <p:txBody>
          <a:bodyPr/>
          <a:lstStyle/>
          <a:p>
            <a:pPr algn="ctr"/>
            <a:r>
              <a:rPr lang="ja-JP" altLang="en-US" sz="2800" dirty="0">
                <a:solidFill>
                  <a:srgbClr val="3366CC"/>
                </a:solidFill>
                <a:latin typeface="Arial" charset="0"/>
                <a:ea typeface="HGP創英角ﾎﾟｯﾌﾟ体" pitchFamily="50" charset="-128"/>
              </a:rPr>
              <a:t>胃で溶ける膜</a:t>
            </a:r>
          </a:p>
        </p:txBody>
      </p:sp>
      <p:sp>
        <p:nvSpPr>
          <p:cNvPr id="945165" name="AutoShape 13"/>
          <p:cNvSpPr>
            <a:spLocks/>
          </p:cNvSpPr>
          <p:nvPr/>
        </p:nvSpPr>
        <p:spPr bwMode="auto">
          <a:xfrm>
            <a:off x="6588125" y="4643438"/>
            <a:ext cx="2362200" cy="609600"/>
          </a:xfrm>
          <a:prstGeom prst="borderCallout2">
            <a:avLst>
              <a:gd name="adj1" fmla="val 18750"/>
              <a:gd name="adj2" fmla="val -3227"/>
              <a:gd name="adj3" fmla="val 18750"/>
              <a:gd name="adj4" fmla="val -66130"/>
              <a:gd name="adj5" fmla="val -40625"/>
              <a:gd name="adj6" fmla="val -116870"/>
            </a:avLst>
          </a:prstGeom>
          <a:solidFill>
            <a:srgbClr val="FFFFCC"/>
          </a:solidFill>
          <a:ln w="28575">
            <a:solidFill>
              <a:srgbClr val="FF6600"/>
            </a:solidFill>
            <a:miter lim="800000"/>
            <a:headEnd type="oval" w="med" len="med"/>
            <a:tailEnd type="oval" w="med" len="med"/>
          </a:ln>
        </p:spPr>
        <p:txBody>
          <a:bodyPr/>
          <a:lstStyle/>
          <a:p>
            <a:pPr algn="ctr"/>
            <a:r>
              <a:rPr lang="ja-JP" altLang="en-US" sz="2400">
                <a:solidFill>
                  <a:srgbClr val="FF6600"/>
                </a:solidFill>
                <a:latin typeface="Arial" charset="0"/>
                <a:ea typeface="HGP創英角ﾎﾟｯﾌﾟ体" pitchFamily="50" charset="-128"/>
              </a:rPr>
              <a:t>胃で溶ける成分</a:t>
            </a:r>
          </a:p>
        </p:txBody>
      </p:sp>
      <p:sp>
        <p:nvSpPr>
          <p:cNvPr id="945166" name="AutoShape 14"/>
          <p:cNvSpPr>
            <a:spLocks/>
          </p:cNvSpPr>
          <p:nvPr/>
        </p:nvSpPr>
        <p:spPr bwMode="auto">
          <a:xfrm>
            <a:off x="6588125" y="6203950"/>
            <a:ext cx="2362200" cy="609600"/>
          </a:xfrm>
          <a:prstGeom prst="borderCallout2">
            <a:avLst>
              <a:gd name="adj1" fmla="val 18750"/>
              <a:gd name="adj2" fmla="val -3227"/>
              <a:gd name="adj3" fmla="val 18750"/>
              <a:gd name="adj4" fmla="val -3227"/>
              <a:gd name="adj5" fmla="val -271616"/>
              <a:gd name="adj6" fmla="val -171370"/>
            </a:avLst>
          </a:prstGeom>
          <a:solidFill>
            <a:srgbClr val="FFFFCC"/>
          </a:solidFill>
          <a:ln w="28575">
            <a:solidFill>
              <a:srgbClr val="FF3300"/>
            </a:solidFill>
            <a:miter lim="800000"/>
            <a:headEnd type="oval" w="med" len="med"/>
            <a:tailEnd type="oval" w="med" len="med"/>
          </a:ln>
        </p:spPr>
        <p:txBody>
          <a:bodyPr/>
          <a:lstStyle/>
          <a:p>
            <a:pPr algn="ctr"/>
            <a:r>
              <a:rPr lang="ja-JP" altLang="en-US" sz="2400">
                <a:solidFill>
                  <a:srgbClr val="FF6600"/>
                </a:solidFill>
                <a:latin typeface="Arial" charset="0"/>
                <a:ea typeface="HGP創英角ﾎﾟｯﾌﾟ体" pitchFamily="50" charset="-128"/>
              </a:rPr>
              <a:t>腸で溶ける成分</a:t>
            </a:r>
          </a:p>
        </p:txBody>
      </p:sp>
      <p:sp>
        <p:nvSpPr>
          <p:cNvPr id="945167" name="AutoShape 15"/>
          <p:cNvSpPr>
            <a:spLocks/>
          </p:cNvSpPr>
          <p:nvPr/>
        </p:nvSpPr>
        <p:spPr bwMode="auto">
          <a:xfrm>
            <a:off x="6588125" y="2781300"/>
            <a:ext cx="2300288" cy="935038"/>
          </a:xfrm>
          <a:prstGeom prst="borderCallout2">
            <a:avLst>
              <a:gd name="adj1" fmla="val 12222"/>
              <a:gd name="adj2" fmla="val -3315"/>
              <a:gd name="adj3" fmla="val 12222"/>
              <a:gd name="adj4" fmla="val -20083"/>
              <a:gd name="adj5" fmla="val 78440"/>
              <a:gd name="adj6" fmla="val -99792"/>
            </a:avLst>
          </a:prstGeom>
          <a:solidFill>
            <a:srgbClr val="CCFFFF"/>
          </a:solidFill>
          <a:ln w="38100">
            <a:solidFill>
              <a:schemeClr val="accent2"/>
            </a:solidFill>
            <a:miter lim="800000"/>
            <a:headEnd type="oval" w="med" len="med"/>
            <a:tailEnd type="oval" w="med" len="med"/>
          </a:ln>
        </p:spPr>
        <p:txBody>
          <a:bodyPr/>
          <a:lstStyle/>
          <a:p>
            <a:pPr algn="ctr"/>
            <a:r>
              <a:rPr lang="ja-JP" altLang="en-US" sz="2800" dirty="0">
                <a:solidFill>
                  <a:srgbClr val="3366CC"/>
                </a:solidFill>
                <a:latin typeface="Arial" charset="0"/>
                <a:ea typeface="HGP創英角ﾎﾟｯﾌﾟ体" pitchFamily="50" charset="-128"/>
              </a:rPr>
              <a:t>味などを</a:t>
            </a:r>
          </a:p>
          <a:p>
            <a:pPr algn="ctr"/>
            <a:r>
              <a:rPr lang="ja-JP" altLang="en-US" sz="2800" dirty="0">
                <a:solidFill>
                  <a:srgbClr val="3366CC"/>
                </a:solidFill>
                <a:latin typeface="Arial" charset="0"/>
                <a:ea typeface="HGP創英角ﾎﾟｯﾌﾟ体" pitchFamily="50" charset="-128"/>
              </a:rPr>
              <a:t>かくす膜</a:t>
            </a:r>
          </a:p>
        </p:txBody>
      </p:sp>
      <p:sp>
        <p:nvSpPr>
          <p:cNvPr id="945168" name="Text Box 20"/>
          <p:cNvSpPr txBox="1">
            <a:spLocks noChangeArrowheads="1"/>
          </p:cNvSpPr>
          <p:nvPr/>
        </p:nvSpPr>
        <p:spPr bwMode="auto">
          <a:xfrm>
            <a:off x="139782" y="346135"/>
            <a:ext cx="8986756" cy="646331"/>
          </a:xfrm>
          <a:prstGeom prst="rect">
            <a:avLst/>
          </a:prstGeom>
          <a:noFill/>
          <a:ln w="9525">
            <a:noFill/>
            <a:miter lim="800000"/>
            <a:headEnd/>
            <a:tailEnd/>
          </a:ln>
        </p:spPr>
        <p:txBody>
          <a:bodyPr wrap="none">
            <a:spAutoFit/>
          </a:bodyPr>
          <a:lstStyle/>
          <a:p>
            <a:r>
              <a:rPr lang="ja-JP" altLang="en-US" sz="3600" b="1" dirty="0">
                <a:solidFill>
                  <a:schemeClr val="tx2"/>
                </a:solidFill>
                <a:latin typeface="HGS創英角ﾎﾟｯﾌﾟ体" pitchFamily="50" charset="-128"/>
                <a:ea typeface="HGS創英角ﾎﾟｯﾌﾟ体" pitchFamily="50" charset="-128"/>
              </a:rPr>
              <a:t>なぜ錠剤やカプセルにしてあるのでしょう</a:t>
            </a:r>
          </a:p>
        </p:txBody>
      </p:sp>
      <p:pic>
        <p:nvPicPr>
          <p:cNvPr id="945169" name="Picture 17" descr="写真2"/>
          <p:cNvPicPr>
            <a:picLocks noChangeAspect="1" noChangeArrowheads="1"/>
          </p:cNvPicPr>
          <p:nvPr/>
        </p:nvPicPr>
        <p:blipFill>
          <a:blip r:embed="rId4" cstate="print"/>
          <a:srcRect/>
          <a:stretch>
            <a:fillRect/>
          </a:stretch>
        </p:blipFill>
        <p:spPr bwMode="auto">
          <a:xfrm>
            <a:off x="0" y="4894263"/>
            <a:ext cx="2268538" cy="1706562"/>
          </a:xfrm>
          <a:prstGeom prst="rect">
            <a:avLst/>
          </a:prstGeom>
          <a:noFill/>
          <a:ln w="9525">
            <a:noFill/>
            <a:miter lim="800000"/>
            <a:headEnd/>
            <a:tailEnd/>
          </a:ln>
        </p:spPr>
      </p:pic>
    </p:spTree>
    <p:extLst>
      <p:ext uri="{BB962C8B-B14F-4D97-AF65-F5344CB8AC3E}">
        <p14:creationId xmlns:p14="http://schemas.microsoft.com/office/powerpoint/2010/main" val="31891051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202" name="Rectangle 5"/>
          <p:cNvSpPr>
            <a:spLocks noChangeArrowheads="1"/>
          </p:cNvSpPr>
          <p:nvPr/>
        </p:nvSpPr>
        <p:spPr bwMode="auto">
          <a:xfrm>
            <a:off x="2438400" y="838200"/>
            <a:ext cx="488950" cy="366713"/>
          </a:xfrm>
          <a:prstGeom prst="rect">
            <a:avLst/>
          </a:prstGeom>
          <a:noFill/>
          <a:ln w="9525">
            <a:noFill/>
            <a:miter lim="800000"/>
            <a:headEnd/>
            <a:tailEnd/>
          </a:ln>
        </p:spPr>
        <p:txBody>
          <a:bodyPr wrap="none">
            <a:spAutoFit/>
          </a:bodyPr>
          <a:lstStyle/>
          <a:p>
            <a:r>
              <a:rPr lang="ja-JP" altLang="en-US" sz="1800">
                <a:latin typeface="Arial" charset="0"/>
              </a:rPr>
              <a:t>　　</a:t>
            </a:r>
          </a:p>
        </p:txBody>
      </p:sp>
      <p:sp>
        <p:nvSpPr>
          <p:cNvPr id="947204" name="Text Box 2"/>
          <p:cNvSpPr txBox="1">
            <a:spLocks noChangeArrowheads="1"/>
          </p:cNvSpPr>
          <p:nvPr/>
        </p:nvSpPr>
        <p:spPr bwMode="auto">
          <a:xfrm>
            <a:off x="1116013" y="1274763"/>
            <a:ext cx="7643812" cy="3378200"/>
          </a:xfrm>
          <a:prstGeom prst="rect">
            <a:avLst/>
          </a:prstGeom>
          <a:noFill/>
          <a:ln w="12700">
            <a:solidFill>
              <a:srgbClr val="3366CC"/>
            </a:solidFill>
            <a:miter lim="800000"/>
            <a:headEnd/>
            <a:tailEnd/>
          </a:ln>
        </p:spPr>
        <p:txBody>
          <a:bodyPr>
            <a:spAutoFit/>
          </a:bodyPr>
          <a:lstStyle/>
          <a:p>
            <a:pPr marL="533400" indent="-533400" defTabSz="257175">
              <a:lnSpc>
                <a:spcPct val="150000"/>
              </a:lnSpc>
            </a:pPr>
            <a:r>
              <a:rPr lang="ja-JP" altLang="en-US" sz="2400" b="1" dirty="0">
                <a:solidFill>
                  <a:srgbClr val="1C1C1C"/>
                </a:solidFill>
                <a:latin typeface="ＭＳ 明朝" pitchFamily="17" charset="-128"/>
                <a:ea typeface="ＭＳ 明朝" pitchFamily="17" charset="-128"/>
              </a:rPr>
              <a:t>・</a:t>
            </a:r>
            <a:r>
              <a:rPr lang="ja-JP" altLang="en-US" sz="2400" b="1" dirty="0">
                <a:solidFill>
                  <a:srgbClr val="1C1C1C"/>
                </a:solidFill>
                <a:latin typeface="HG創英角ﾎﾟｯﾌﾟ体" pitchFamily="49" charset="-128"/>
                <a:ea typeface="HG創英角ﾎﾟｯﾌﾟ体" pitchFamily="49" charset="-128"/>
              </a:rPr>
              <a:t>苦い味をかくすため</a:t>
            </a:r>
          </a:p>
          <a:p>
            <a:pPr marL="533400" indent="-533400" defTabSz="257175">
              <a:lnSpc>
                <a:spcPct val="150000"/>
              </a:lnSpc>
            </a:pPr>
            <a:r>
              <a:rPr lang="ja-JP" altLang="en-US" sz="2400" b="1" dirty="0">
                <a:solidFill>
                  <a:srgbClr val="1C1C1C"/>
                </a:solidFill>
                <a:latin typeface="HG創英角ﾎﾟｯﾌﾟ体" pitchFamily="49" charset="-128"/>
                <a:ea typeface="HG創英角ﾎﾟｯﾌﾟ体" pitchFamily="49" charset="-128"/>
              </a:rPr>
              <a:t>・長い時間、効くようにするため</a:t>
            </a:r>
          </a:p>
          <a:p>
            <a:pPr marL="533400" indent="-533400" defTabSz="257175">
              <a:lnSpc>
                <a:spcPct val="150000"/>
              </a:lnSpc>
            </a:pPr>
            <a:r>
              <a:rPr lang="ja-JP" altLang="en-US" sz="2400" b="1" dirty="0">
                <a:solidFill>
                  <a:srgbClr val="1C1C1C"/>
                </a:solidFill>
                <a:latin typeface="HG創英角ﾎﾟｯﾌﾟ体" pitchFamily="49" charset="-128"/>
                <a:ea typeface="HG創英角ﾎﾟｯﾌﾟ体" pitchFamily="49" charset="-128"/>
              </a:rPr>
              <a:t>・光から薬を保護するため</a:t>
            </a:r>
          </a:p>
          <a:p>
            <a:pPr marL="533400" indent="-533400" defTabSz="257175">
              <a:lnSpc>
                <a:spcPct val="150000"/>
              </a:lnSpc>
            </a:pPr>
            <a:r>
              <a:rPr lang="ja-JP" altLang="en-US" sz="2400" b="1" dirty="0">
                <a:solidFill>
                  <a:srgbClr val="1C1C1C"/>
                </a:solidFill>
                <a:latin typeface="HG創英角ﾎﾟｯﾌﾟ体" pitchFamily="49" charset="-128"/>
                <a:ea typeface="HG創英角ﾎﾟｯﾌﾟ体" pitchFamily="49" charset="-128"/>
              </a:rPr>
              <a:t>・散剤（粉ぐすり）がのみづらい人のため</a:t>
            </a:r>
          </a:p>
          <a:p>
            <a:pPr marL="533400" indent="-533400" defTabSz="257175">
              <a:lnSpc>
                <a:spcPct val="150000"/>
              </a:lnSpc>
            </a:pPr>
            <a:r>
              <a:rPr lang="ja-JP" altLang="en-US" sz="2400" b="1" dirty="0">
                <a:solidFill>
                  <a:srgbClr val="1C1C1C"/>
                </a:solidFill>
                <a:latin typeface="HG創英角ﾎﾟｯﾌﾟ体" pitchFamily="49" charset="-128"/>
                <a:ea typeface="HG創英角ﾎﾟｯﾌﾟ体" pitchFamily="49" charset="-128"/>
              </a:rPr>
              <a:t>・胃の中で溶けないで腸に行ってから溶けるようにするため</a:t>
            </a:r>
          </a:p>
        </p:txBody>
      </p:sp>
      <p:graphicFrame>
        <p:nvGraphicFramePr>
          <p:cNvPr id="947205" name="Object 4"/>
          <p:cNvGraphicFramePr>
            <a:graphicFrameLocks noChangeAspect="1"/>
          </p:cNvGraphicFramePr>
          <p:nvPr/>
        </p:nvGraphicFramePr>
        <p:xfrm>
          <a:off x="6621463" y="5072063"/>
          <a:ext cx="2093912" cy="1474787"/>
        </p:xfrm>
        <a:graphic>
          <a:graphicData uri="http://schemas.openxmlformats.org/presentationml/2006/ole">
            <mc:AlternateContent xmlns:mc="http://schemas.openxmlformats.org/markup-compatibility/2006">
              <mc:Choice xmlns:v="urn:schemas-microsoft-com:vml" Requires="v">
                <p:oleObj spid="_x0000_s1010698" name="Image" r:id="rId4" imgW="5642076" imgH="3977409" progId="">
                  <p:embed/>
                </p:oleObj>
              </mc:Choice>
              <mc:Fallback>
                <p:oleObj name="Image" r:id="rId4" imgW="5642076" imgH="397740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1463" y="5072063"/>
                        <a:ext cx="2093912" cy="1474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47206" name="角丸四角形吹き出し 7"/>
          <p:cNvSpPr>
            <a:spLocks noChangeArrowheads="1"/>
          </p:cNvSpPr>
          <p:nvPr/>
        </p:nvSpPr>
        <p:spPr bwMode="auto">
          <a:xfrm>
            <a:off x="250825" y="4797425"/>
            <a:ext cx="5945188" cy="1490663"/>
          </a:xfrm>
          <a:prstGeom prst="wedgeRoundRectCallout">
            <a:avLst>
              <a:gd name="adj1" fmla="val 59718"/>
              <a:gd name="adj2" fmla="val 15815"/>
              <a:gd name="adj3"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w="25400" algn="ctr">
            <a:solidFill>
              <a:srgbClr val="89A4A7"/>
            </a:solidFill>
            <a:miter lim="800000"/>
            <a:headEnd/>
            <a:tailEnd/>
          </a:ln>
        </p:spPr>
        <p:txBody>
          <a:bodyPr anchor="ctr"/>
          <a:lstStyle/>
          <a:p>
            <a:r>
              <a:rPr lang="ja-JP" altLang="en-US" sz="2000" b="1" dirty="0">
                <a:latin typeface="HGP創英角ｺﾞｼｯｸUB" pitchFamily="50" charset="-128"/>
                <a:ea typeface="HGP創英角ｺﾞｼｯｸUB" pitchFamily="50" charset="-128"/>
              </a:rPr>
              <a:t>このような理由によって錠剤やカプセルは作られています。</a:t>
            </a:r>
            <a:r>
              <a:rPr lang="ja-JP" altLang="en-US" sz="2000" b="1" dirty="0">
                <a:solidFill>
                  <a:schemeClr val="tx2"/>
                </a:solidFill>
                <a:latin typeface="HGP創英角ｺﾞｼｯｸUB" pitchFamily="50" charset="-128"/>
                <a:ea typeface="HGP創英角ｺﾞｼｯｸUB" pitchFamily="50" charset="-128"/>
              </a:rPr>
              <a:t>そこで、錠剤をかみ砕いてのんだり、カプセルの中身を出してのんだりしてはいけません。</a:t>
            </a:r>
          </a:p>
          <a:p>
            <a:r>
              <a:rPr lang="ja-JP" altLang="en-US" sz="2000" b="1" dirty="0">
                <a:latin typeface="HGP創英角ｺﾞｼｯｸUB" pitchFamily="50" charset="-128"/>
                <a:ea typeface="HGP創英角ｺﾞｼｯｸUB" pitchFamily="50" charset="-128"/>
              </a:rPr>
              <a:t>薬が効かなかったり、逆に危険になったりします。</a:t>
            </a:r>
          </a:p>
        </p:txBody>
      </p:sp>
      <p:sp>
        <p:nvSpPr>
          <p:cNvPr id="947207" name="Text Box 12"/>
          <p:cNvSpPr txBox="1">
            <a:spLocks noChangeArrowheads="1"/>
          </p:cNvSpPr>
          <p:nvPr/>
        </p:nvSpPr>
        <p:spPr bwMode="auto">
          <a:xfrm>
            <a:off x="0" y="374447"/>
            <a:ext cx="8986756" cy="646331"/>
          </a:xfrm>
          <a:prstGeom prst="rect">
            <a:avLst/>
          </a:prstGeom>
          <a:noFill/>
          <a:ln w="9525">
            <a:noFill/>
            <a:miter lim="800000"/>
            <a:headEnd/>
            <a:tailEnd/>
          </a:ln>
        </p:spPr>
        <p:txBody>
          <a:bodyPr wrap="none">
            <a:spAutoFit/>
          </a:bodyPr>
          <a:lstStyle/>
          <a:p>
            <a:r>
              <a:rPr lang="ja-JP" altLang="en-US" sz="3600" b="1" dirty="0">
                <a:solidFill>
                  <a:schemeClr val="tx2"/>
                </a:solidFill>
                <a:latin typeface="HGS創英角ﾎﾟｯﾌﾟ体" pitchFamily="50" charset="-128"/>
                <a:ea typeface="HGS創英角ﾎﾟｯﾌﾟ体" pitchFamily="50" charset="-128"/>
              </a:rPr>
              <a:t>なぜ錠剤やカプセルにしてあるのでしょう</a:t>
            </a:r>
          </a:p>
        </p:txBody>
      </p:sp>
    </p:spTree>
    <p:extLst>
      <p:ext uri="{BB962C8B-B14F-4D97-AF65-F5344CB8AC3E}">
        <p14:creationId xmlns:p14="http://schemas.microsoft.com/office/powerpoint/2010/main" val="39698954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7704" y="1071165"/>
            <a:ext cx="4968552" cy="2023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3850" y="2889720"/>
            <a:ext cx="4833743" cy="2067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3073" y="4784920"/>
            <a:ext cx="4422353" cy="206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745" y="-7008"/>
            <a:ext cx="2649339" cy="22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テキスト ボックス 1"/>
          <p:cNvSpPr txBox="1"/>
          <p:nvPr/>
        </p:nvSpPr>
        <p:spPr>
          <a:xfrm>
            <a:off x="3347865" y="260648"/>
            <a:ext cx="5851282" cy="707886"/>
          </a:xfrm>
          <a:prstGeom prst="rect">
            <a:avLst/>
          </a:prstGeom>
          <a:noFill/>
        </p:spPr>
        <p:txBody>
          <a:bodyPr wrap="none" rtlCol="0">
            <a:spAutoFit/>
          </a:bodyPr>
          <a:lstStyle/>
          <a:p>
            <a:r>
              <a:rPr kumimoji="1" lang="ja-JP" altLang="en-US" sz="4000" dirty="0" smtClean="0">
                <a:latin typeface="HGP創英角ﾎﾟｯﾌﾟ体" pitchFamily="50" charset="-128"/>
                <a:ea typeface="HGP創英角ﾎﾟｯﾌﾟ体" pitchFamily="50" charset="-128"/>
              </a:rPr>
              <a:t>　　　　　体温で溶ける坐剤</a:t>
            </a:r>
            <a:endParaRPr kumimoji="1" lang="ja-JP" altLang="en-US" sz="4000" dirty="0">
              <a:latin typeface="HGP創英角ﾎﾟｯﾌﾟ体" pitchFamily="50" charset="-128"/>
              <a:ea typeface="HGP創英角ﾎﾟｯﾌﾟ体" pitchFamily="50" charset="-128"/>
            </a:endParaRPr>
          </a:p>
        </p:txBody>
      </p:sp>
      <p:sp>
        <p:nvSpPr>
          <p:cNvPr id="3" name="テキスト ボックス 2"/>
          <p:cNvSpPr txBox="1"/>
          <p:nvPr/>
        </p:nvSpPr>
        <p:spPr>
          <a:xfrm>
            <a:off x="150478" y="4077073"/>
            <a:ext cx="2566728" cy="1200329"/>
          </a:xfrm>
          <a:prstGeom prst="rect">
            <a:avLst/>
          </a:prstGeom>
          <a:noFill/>
        </p:spPr>
        <p:txBody>
          <a:bodyPr wrap="none" rtlCol="0">
            <a:spAutoFit/>
          </a:bodyPr>
          <a:lstStyle/>
          <a:p>
            <a:pPr algn="ctr"/>
            <a:r>
              <a:rPr kumimoji="1" lang="ja-JP" altLang="en-US" dirty="0" smtClean="0">
                <a:latin typeface="HGP創英角ｺﾞｼｯｸUB" pitchFamily="50" charset="-128"/>
                <a:ea typeface="HGP創英角ｺﾞｼｯｸUB" pitchFamily="50" charset="-128"/>
              </a:rPr>
              <a:t>お湯</a:t>
            </a:r>
            <a:r>
              <a:rPr lang="ja-JP" altLang="en-US" dirty="0" smtClean="0">
                <a:latin typeface="HGP創英角ｺﾞｼｯｸUB" pitchFamily="50" charset="-128"/>
                <a:ea typeface="HGP創英角ｺﾞｼｯｸUB" pitchFamily="50" charset="-128"/>
              </a:rPr>
              <a:t>（</a:t>
            </a:r>
            <a:r>
              <a:rPr lang="en-US" altLang="ja-JP" dirty="0" smtClean="0">
                <a:latin typeface="HGP創英角ｺﾞｼｯｸUB" pitchFamily="50" charset="-128"/>
                <a:ea typeface="HGP創英角ｺﾞｼｯｸUB" pitchFamily="50" charset="-128"/>
              </a:rPr>
              <a:t>37</a:t>
            </a:r>
            <a:r>
              <a:rPr lang="ja-JP" altLang="en-US" dirty="0" smtClean="0">
                <a:latin typeface="HGP創英角ｺﾞｼｯｸUB" pitchFamily="50" charset="-128"/>
                <a:ea typeface="HGP創英角ｺﾞｼｯｸUB" pitchFamily="50" charset="-128"/>
              </a:rPr>
              <a:t>～</a:t>
            </a:r>
            <a:r>
              <a:rPr lang="en-US" altLang="ja-JP" dirty="0" smtClean="0">
                <a:latin typeface="HGP創英角ｺﾞｼｯｸUB" pitchFamily="50" charset="-128"/>
                <a:ea typeface="HGP創英角ｺﾞｼｯｸUB" pitchFamily="50" charset="-128"/>
              </a:rPr>
              <a:t>40</a:t>
            </a:r>
            <a:r>
              <a:rPr lang="ja-JP" altLang="en-US" dirty="0" smtClean="0">
                <a:latin typeface="HGP創英角ｺﾞｼｯｸUB" pitchFamily="50" charset="-128"/>
                <a:ea typeface="HGP創英角ｺﾞｼｯｸUB" pitchFamily="50" charset="-128"/>
              </a:rPr>
              <a:t>℃）の</a:t>
            </a:r>
            <a:endParaRPr lang="en-US" altLang="ja-JP" dirty="0" smtClean="0">
              <a:latin typeface="HGP創英角ｺﾞｼｯｸUB" pitchFamily="50" charset="-128"/>
              <a:ea typeface="HGP創英角ｺﾞｼｯｸUB" pitchFamily="50" charset="-128"/>
            </a:endParaRPr>
          </a:p>
          <a:p>
            <a:pPr algn="ctr"/>
            <a:r>
              <a:rPr lang="ja-JP" altLang="en-US" dirty="0" smtClean="0">
                <a:latin typeface="HGP創英角ｺﾞｼｯｸUB" pitchFamily="50" charset="-128"/>
                <a:ea typeface="HGP創英角ｺﾞｼｯｸUB" pitchFamily="50" charset="-128"/>
              </a:rPr>
              <a:t>入ったビーカー</a:t>
            </a:r>
            <a:r>
              <a:rPr lang="ja-JP" altLang="en-US" dirty="0">
                <a:latin typeface="HGP創英角ｺﾞｼｯｸUB" pitchFamily="50" charset="-128"/>
                <a:ea typeface="HGP創英角ｺﾞｼｯｸUB" pitchFamily="50" charset="-128"/>
              </a:rPr>
              <a:t>に</a:t>
            </a:r>
            <a:r>
              <a:rPr kumimoji="1" lang="ja-JP" altLang="en-US" dirty="0" smtClean="0">
                <a:latin typeface="HGP創英角ｺﾞｼｯｸUB" pitchFamily="50" charset="-128"/>
                <a:ea typeface="HGP創英角ｺﾞｼｯｸUB" pitchFamily="50" charset="-128"/>
              </a:rPr>
              <a:t>、</a:t>
            </a:r>
            <a:endParaRPr kumimoji="1" lang="en-US" altLang="ja-JP" dirty="0" smtClean="0">
              <a:latin typeface="HGP創英角ｺﾞｼｯｸUB" pitchFamily="50" charset="-128"/>
              <a:ea typeface="HGP創英角ｺﾞｼｯｸUB" pitchFamily="50" charset="-128"/>
            </a:endParaRPr>
          </a:p>
          <a:p>
            <a:pPr algn="ctr"/>
            <a:r>
              <a:rPr kumimoji="1" lang="ja-JP" altLang="en-US" dirty="0" smtClean="0">
                <a:latin typeface="HGP創英角ｺﾞｼｯｸUB" pitchFamily="50" charset="-128"/>
                <a:ea typeface="HGP創英角ｺﾞｼｯｸUB" pitchFamily="50" charset="-128"/>
              </a:rPr>
              <a:t>坐剤と錠剤</a:t>
            </a:r>
            <a:r>
              <a:rPr lang="ja-JP" altLang="en-US" dirty="0" smtClean="0">
                <a:latin typeface="HGP創英角ｺﾞｼｯｸUB" pitchFamily="50" charset="-128"/>
                <a:ea typeface="HGP創英角ｺﾞｼｯｸUB" pitchFamily="50" charset="-128"/>
              </a:rPr>
              <a:t>を入れた</a:t>
            </a:r>
            <a:endParaRPr lang="en-US" altLang="ja-JP" dirty="0" smtClean="0">
              <a:latin typeface="HGP創英角ｺﾞｼｯｸUB" pitchFamily="50" charset="-128"/>
              <a:ea typeface="HGP創英角ｺﾞｼｯｸUB" pitchFamily="50" charset="-128"/>
            </a:endParaRPr>
          </a:p>
          <a:p>
            <a:pPr algn="ctr"/>
            <a:r>
              <a:rPr lang="ja-JP" altLang="en-US" dirty="0" smtClean="0">
                <a:latin typeface="HGP創英角ｺﾞｼｯｸUB" pitchFamily="50" charset="-128"/>
                <a:ea typeface="HGP創英角ｺﾞｼｯｸUB" pitchFamily="50" charset="-128"/>
              </a:rPr>
              <a:t>試験管を沈めて観察する</a:t>
            </a:r>
            <a:endParaRPr kumimoji="1" lang="ja-JP" altLang="en-US" dirty="0">
              <a:latin typeface="HGP創英角ｺﾞｼｯｸUB" pitchFamily="50" charset="-128"/>
              <a:ea typeface="HGP創英角ｺﾞｼｯｸUB" pitchFamily="50" charset="-128"/>
            </a:endParaRPr>
          </a:p>
        </p:txBody>
      </p:sp>
      <p:sp>
        <p:nvSpPr>
          <p:cNvPr id="4" name="テキスト ボックス 3"/>
          <p:cNvSpPr txBox="1"/>
          <p:nvPr/>
        </p:nvSpPr>
        <p:spPr>
          <a:xfrm>
            <a:off x="3154386" y="1268760"/>
            <a:ext cx="646331" cy="369332"/>
          </a:xfrm>
          <a:prstGeom prst="rect">
            <a:avLst/>
          </a:prstGeom>
          <a:solidFill>
            <a:schemeClr val="accent6">
              <a:lumMod val="40000"/>
              <a:lumOff val="60000"/>
            </a:schemeClr>
          </a:solidFill>
        </p:spPr>
        <p:txBody>
          <a:bodyPr wrap="none" rtlCol="0">
            <a:spAutoFit/>
          </a:bodyPr>
          <a:lstStyle/>
          <a:p>
            <a:r>
              <a:rPr kumimoji="1" lang="ja-JP" altLang="en-US" dirty="0" smtClean="0">
                <a:solidFill>
                  <a:srgbClr val="FF0000"/>
                </a:solidFill>
                <a:latin typeface="HGP創英角ﾎﾟｯﾌﾟ体" pitchFamily="50" charset="-128"/>
                <a:ea typeface="HGP創英角ﾎﾟｯﾌﾟ体" pitchFamily="50" charset="-128"/>
              </a:rPr>
              <a:t>坐剤</a:t>
            </a:r>
            <a:endParaRPr kumimoji="1" lang="ja-JP" altLang="en-US" dirty="0">
              <a:solidFill>
                <a:srgbClr val="FF0000"/>
              </a:solidFill>
              <a:latin typeface="HGP創英角ﾎﾟｯﾌﾟ体" pitchFamily="50" charset="-128"/>
              <a:ea typeface="HGP創英角ﾎﾟｯﾌﾟ体" pitchFamily="50" charset="-128"/>
            </a:endParaRPr>
          </a:p>
        </p:txBody>
      </p:sp>
      <p:sp>
        <p:nvSpPr>
          <p:cNvPr id="6" name="テキスト ボックス 5"/>
          <p:cNvSpPr txBox="1"/>
          <p:nvPr/>
        </p:nvSpPr>
        <p:spPr>
          <a:xfrm>
            <a:off x="5419906" y="1268760"/>
            <a:ext cx="646331" cy="369332"/>
          </a:xfrm>
          <a:prstGeom prst="rect">
            <a:avLst/>
          </a:prstGeom>
          <a:solidFill>
            <a:schemeClr val="accent6">
              <a:lumMod val="40000"/>
              <a:lumOff val="60000"/>
            </a:schemeClr>
          </a:solidFill>
        </p:spPr>
        <p:txBody>
          <a:bodyPr wrap="none" rtlCol="0">
            <a:spAutoFit/>
          </a:bodyPr>
          <a:lstStyle/>
          <a:p>
            <a:r>
              <a:rPr kumimoji="1" lang="ja-JP" altLang="en-US" dirty="0" smtClean="0">
                <a:solidFill>
                  <a:srgbClr val="FF0000"/>
                </a:solidFill>
                <a:latin typeface="HGP創英角ﾎﾟｯﾌﾟ体" pitchFamily="50" charset="-128"/>
                <a:ea typeface="HGP創英角ﾎﾟｯﾌﾟ体" pitchFamily="50" charset="-128"/>
              </a:rPr>
              <a:t>錠剤</a:t>
            </a:r>
            <a:endParaRPr kumimoji="1" lang="ja-JP" altLang="en-US" dirty="0">
              <a:solidFill>
                <a:srgbClr val="FF0000"/>
              </a:solidFill>
              <a:latin typeface="HGP創英角ﾎﾟｯﾌﾟ体" pitchFamily="50" charset="-128"/>
              <a:ea typeface="HGP創英角ﾎﾟｯﾌﾟ体" pitchFamily="50" charset="-128"/>
            </a:endParaRPr>
          </a:p>
        </p:txBody>
      </p:sp>
      <p:pic>
        <p:nvPicPr>
          <p:cNvPr id="101785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9148" y="87541"/>
            <a:ext cx="2243137"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49135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29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2771799" cy="573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29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542790"/>
            <a:ext cx="6108154" cy="6315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42200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blackWhite">
          <a:xfrm>
            <a:off x="0" y="0"/>
            <a:ext cx="6842125" cy="692150"/>
          </a:xfrm>
          <a:prstGeom prst="rect">
            <a:avLst/>
          </a:prstGeom>
          <a:noFill/>
          <a:ln w="9525">
            <a:solidFill>
              <a:schemeClr val="bg1"/>
            </a:solidFill>
            <a:miter lim="800000"/>
            <a:headEnd/>
            <a:tailEnd/>
          </a:ln>
          <a:effectLst>
            <a:outerShdw dist="35921" dir="2700000" algn="ctr" rotWithShape="0">
              <a:schemeClr val="bg2"/>
            </a:outerShdw>
          </a:effectLst>
        </p:spPr>
        <p:txBody>
          <a:bodyPr anchor="ctr"/>
          <a:lstStyle/>
          <a:p>
            <a:r>
              <a:rPr lang="ja-JP" altLang="en-US" sz="4000" dirty="0">
                <a:solidFill>
                  <a:schemeClr val="tx2"/>
                </a:solidFill>
                <a:latin typeface="HGP創英角ﾎﾟｯﾌﾟ体" pitchFamily="50" charset="-128"/>
                <a:ea typeface="HGP創英角ﾎﾟｯﾌﾟ体" pitchFamily="50" charset="-128"/>
              </a:rPr>
              <a:t>くすりを正しく使う</a:t>
            </a:r>
            <a:r>
              <a:rPr lang="ja-JP" altLang="en-US" sz="3600" dirty="0">
                <a:solidFill>
                  <a:schemeClr val="tx2"/>
                </a:solidFill>
                <a:latin typeface="HGP創英角ﾎﾟｯﾌﾟ体" pitchFamily="50" charset="-128"/>
                <a:ea typeface="HGP創英角ﾎﾟｯﾌﾟ体" pitchFamily="50" charset="-128"/>
              </a:rPr>
              <a:t>（外箱）</a:t>
            </a:r>
          </a:p>
        </p:txBody>
      </p:sp>
      <p:sp>
        <p:nvSpPr>
          <p:cNvPr id="985093" name="Rectangle 5"/>
          <p:cNvSpPr>
            <a:spLocks noChangeArrowheads="1"/>
          </p:cNvSpPr>
          <p:nvPr/>
        </p:nvSpPr>
        <p:spPr bwMode="auto">
          <a:xfrm>
            <a:off x="2700338" y="2924175"/>
            <a:ext cx="3095625" cy="793750"/>
          </a:xfrm>
          <a:prstGeom prst="rect">
            <a:avLst/>
          </a:prstGeom>
          <a:solidFill>
            <a:srgbClr val="FFFF00">
              <a:alpha val="23921"/>
            </a:srgbClr>
          </a:solidFill>
          <a:ln w="9525">
            <a:solidFill>
              <a:srgbClr val="FFFF00"/>
            </a:solidFill>
            <a:miter lim="800000"/>
            <a:headEnd/>
            <a:tailEnd/>
          </a:ln>
        </p:spPr>
        <p:txBody>
          <a:bodyPr wrap="none" anchor="ctr"/>
          <a:lstStyle/>
          <a:p>
            <a:endParaRPr lang="ja-JP" altLang="ja-JP" sz="1800">
              <a:latin typeface="Garamond" pitchFamily="18" charset="0"/>
            </a:endParaRPr>
          </a:p>
        </p:txBody>
      </p:sp>
      <p:pic>
        <p:nvPicPr>
          <p:cNvPr id="985095" name="Picture 7"/>
          <p:cNvPicPr>
            <a:picLocks noChangeAspect="1" noChangeArrowheads="1"/>
          </p:cNvPicPr>
          <p:nvPr/>
        </p:nvPicPr>
        <p:blipFill>
          <a:blip r:embed="rId3" cstate="print"/>
          <a:srcRect/>
          <a:stretch>
            <a:fillRect/>
          </a:stretch>
        </p:blipFill>
        <p:spPr bwMode="auto">
          <a:xfrm>
            <a:off x="539553" y="836613"/>
            <a:ext cx="7897122" cy="5809983"/>
          </a:xfrm>
          <a:prstGeom prst="rect">
            <a:avLst/>
          </a:prstGeom>
          <a:noFill/>
          <a:ln w="25400">
            <a:solidFill>
              <a:srgbClr val="0000FF"/>
            </a:solidFill>
            <a:miter lim="800000"/>
            <a:headEnd/>
            <a:tailEnd/>
          </a:ln>
        </p:spPr>
      </p:pic>
      <p:sp>
        <p:nvSpPr>
          <p:cNvPr id="985096" name="Rectangle 8"/>
          <p:cNvSpPr>
            <a:spLocks noChangeArrowheads="1"/>
          </p:cNvSpPr>
          <p:nvPr/>
        </p:nvSpPr>
        <p:spPr bwMode="auto">
          <a:xfrm>
            <a:off x="683568" y="4941168"/>
            <a:ext cx="3804546" cy="1584176"/>
          </a:xfrm>
          <a:prstGeom prst="rect">
            <a:avLst/>
          </a:prstGeom>
          <a:solidFill>
            <a:srgbClr val="FF00FF">
              <a:alpha val="12157"/>
            </a:srgbClr>
          </a:solidFill>
          <a:ln w="12700">
            <a:solidFill>
              <a:srgbClr val="FF00FF"/>
            </a:solidFill>
            <a:miter lim="800000"/>
            <a:headEnd/>
            <a:tailEnd/>
          </a:ln>
        </p:spPr>
        <p:txBody>
          <a:bodyPr wrap="none" anchor="ctr"/>
          <a:lstStyle/>
          <a:p>
            <a:endParaRPr lang="ja-JP" altLang="ja-JP" sz="1800">
              <a:latin typeface="Garamond" pitchFamily="18" charset="0"/>
            </a:endParaRPr>
          </a:p>
        </p:txBody>
      </p:sp>
    </p:spTree>
    <p:extLst>
      <p:ext uri="{BB962C8B-B14F-4D97-AF65-F5344CB8AC3E}">
        <p14:creationId xmlns:p14="http://schemas.microsoft.com/office/powerpoint/2010/main" val="6583257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7138" name="Picture 2"/>
          <p:cNvPicPr>
            <a:picLocks noGrp="1" noChangeAspect="1" noChangeArrowheads="1"/>
          </p:cNvPicPr>
          <p:nvPr>
            <p:ph/>
          </p:nvPr>
        </p:nvPicPr>
        <p:blipFill>
          <a:blip r:embed="rId2" cstate="print"/>
          <a:srcRect/>
          <a:stretch>
            <a:fillRect/>
          </a:stretch>
        </p:blipFill>
        <p:spPr>
          <a:xfrm>
            <a:off x="1370013" y="0"/>
            <a:ext cx="5867400" cy="6858000"/>
          </a:xfrm>
        </p:spPr>
      </p:pic>
    </p:spTree>
    <p:extLst>
      <p:ext uri="{BB962C8B-B14F-4D97-AF65-F5344CB8AC3E}">
        <p14:creationId xmlns:p14="http://schemas.microsoft.com/office/powerpoint/2010/main" val="25679420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8162" name="Picture 2"/>
          <p:cNvPicPr>
            <a:picLocks noGrp="1" noChangeAspect="1" noChangeArrowheads="1"/>
          </p:cNvPicPr>
          <p:nvPr>
            <p:ph idx="4294967295"/>
          </p:nvPr>
        </p:nvPicPr>
        <p:blipFill>
          <a:blip r:embed="rId2" cstate="print"/>
          <a:srcRect/>
          <a:stretch>
            <a:fillRect/>
          </a:stretch>
        </p:blipFill>
        <p:spPr>
          <a:xfrm>
            <a:off x="0" y="354911"/>
            <a:ext cx="4568825" cy="6021388"/>
          </a:xfrm>
          <a:noFill/>
        </p:spPr>
      </p:pic>
      <p:pic>
        <p:nvPicPr>
          <p:cNvPr id="988163" name="Picture 3"/>
          <p:cNvPicPr>
            <a:picLocks noChangeAspect="1" noChangeArrowheads="1"/>
          </p:cNvPicPr>
          <p:nvPr/>
        </p:nvPicPr>
        <p:blipFill>
          <a:blip r:embed="rId3" cstate="print"/>
          <a:srcRect/>
          <a:stretch>
            <a:fillRect/>
          </a:stretch>
        </p:blipFill>
        <p:spPr bwMode="auto">
          <a:xfrm>
            <a:off x="4443923" y="332656"/>
            <a:ext cx="4672012" cy="6021388"/>
          </a:xfrm>
          <a:prstGeom prst="rect">
            <a:avLst/>
          </a:prstGeom>
          <a:noFill/>
          <a:ln w="9525">
            <a:noFill/>
            <a:miter lim="800000"/>
            <a:headEnd/>
            <a:tailEnd/>
          </a:ln>
        </p:spPr>
      </p:pic>
      <p:sp>
        <p:nvSpPr>
          <p:cNvPr id="988164" name="Oval 4"/>
          <p:cNvSpPr>
            <a:spLocks noChangeArrowheads="1"/>
          </p:cNvSpPr>
          <p:nvPr/>
        </p:nvSpPr>
        <p:spPr bwMode="auto">
          <a:xfrm>
            <a:off x="4140200" y="908050"/>
            <a:ext cx="5003800" cy="2233613"/>
          </a:xfrm>
          <a:prstGeom prst="ellipse">
            <a:avLst/>
          </a:prstGeom>
          <a:solidFill>
            <a:schemeClr val="accent1">
              <a:alpha val="0"/>
            </a:schemeClr>
          </a:solidFill>
          <a:ln w="38100">
            <a:solidFill>
              <a:srgbClr val="FF0000"/>
            </a:solidFill>
            <a:round/>
            <a:headEnd/>
            <a:tailEnd/>
          </a:ln>
        </p:spPr>
        <p:txBody>
          <a:bodyPr wrap="none" anchor="ctr"/>
          <a:lstStyle/>
          <a:p>
            <a:endParaRPr lang="ja-JP" altLang="ja-JP" sz="1800">
              <a:latin typeface="Arial" charset="0"/>
              <a:ea typeface="ＤＦＰ超極太明朝体" pitchFamily="18" charset="-128"/>
            </a:endParaRPr>
          </a:p>
        </p:txBody>
      </p:sp>
      <p:sp>
        <p:nvSpPr>
          <p:cNvPr id="988165" name="Rectangle 5"/>
          <p:cNvSpPr>
            <a:spLocks noChangeArrowheads="1"/>
          </p:cNvSpPr>
          <p:nvPr/>
        </p:nvSpPr>
        <p:spPr bwMode="auto">
          <a:xfrm>
            <a:off x="1692275" y="620713"/>
            <a:ext cx="1584325" cy="215900"/>
          </a:xfrm>
          <a:prstGeom prst="rect">
            <a:avLst/>
          </a:prstGeom>
          <a:noFill/>
          <a:ln w="9525">
            <a:noFill/>
            <a:miter lim="800000"/>
            <a:headEnd/>
            <a:tailEnd/>
          </a:ln>
        </p:spPr>
        <p:txBody>
          <a:bodyPr wrap="none" anchor="ctr"/>
          <a:lstStyle/>
          <a:p>
            <a:endParaRPr lang="ja-JP" altLang="ja-JP" sz="1800">
              <a:latin typeface="Arial" charset="0"/>
              <a:ea typeface="ＤＦＰ超極太明朝体" pitchFamily="18" charset="-128"/>
            </a:endParaRPr>
          </a:p>
        </p:txBody>
      </p:sp>
      <p:sp>
        <p:nvSpPr>
          <p:cNvPr id="988166" name="Rectangle 6"/>
          <p:cNvSpPr>
            <a:spLocks noChangeArrowheads="1"/>
          </p:cNvSpPr>
          <p:nvPr/>
        </p:nvSpPr>
        <p:spPr bwMode="auto">
          <a:xfrm>
            <a:off x="179388" y="981075"/>
            <a:ext cx="576262" cy="144463"/>
          </a:xfrm>
          <a:prstGeom prst="rect">
            <a:avLst/>
          </a:prstGeom>
          <a:noFill/>
          <a:ln w="9525">
            <a:noFill/>
            <a:miter lim="800000"/>
            <a:headEnd/>
            <a:tailEnd/>
          </a:ln>
        </p:spPr>
        <p:txBody>
          <a:bodyPr wrap="none" anchor="ctr"/>
          <a:lstStyle/>
          <a:p>
            <a:endParaRPr lang="ja-JP" altLang="ja-JP" sz="1800">
              <a:latin typeface="Arial" charset="0"/>
              <a:ea typeface="ＤＦＰ超極太明朝体" pitchFamily="18" charset="-128"/>
            </a:endParaRPr>
          </a:p>
        </p:txBody>
      </p:sp>
      <p:sp>
        <p:nvSpPr>
          <p:cNvPr id="988167" name="Rectangle 7"/>
          <p:cNvSpPr>
            <a:spLocks noChangeArrowheads="1"/>
          </p:cNvSpPr>
          <p:nvPr/>
        </p:nvSpPr>
        <p:spPr bwMode="auto">
          <a:xfrm>
            <a:off x="7164388" y="5013325"/>
            <a:ext cx="863600" cy="503238"/>
          </a:xfrm>
          <a:prstGeom prst="rect">
            <a:avLst/>
          </a:prstGeom>
          <a:noFill/>
          <a:ln w="9525">
            <a:noFill/>
            <a:miter lim="800000"/>
            <a:headEnd/>
            <a:tailEnd/>
          </a:ln>
        </p:spPr>
        <p:txBody>
          <a:bodyPr wrap="none" anchor="ctr"/>
          <a:lstStyle/>
          <a:p>
            <a:endParaRPr lang="ja-JP" altLang="ja-JP" sz="1800">
              <a:latin typeface="Arial" charset="0"/>
              <a:ea typeface="ＤＦＰ超極太明朝体" pitchFamily="18" charset="-128"/>
            </a:endParaRPr>
          </a:p>
        </p:txBody>
      </p:sp>
      <p:sp>
        <p:nvSpPr>
          <p:cNvPr id="988168" name="Rectangle 8"/>
          <p:cNvSpPr>
            <a:spLocks noChangeArrowheads="1"/>
          </p:cNvSpPr>
          <p:nvPr/>
        </p:nvSpPr>
        <p:spPr bwMode="auto">
          <a:xfrm>
            <a:off x="4716463" y="5013325"/>
            <a:ext cx="2087562" cy="360363"/>
          </a:xfrm>
          <a:prstGeom prst="rect">
            <a:avLst/>
          </a:prstGeom>
          <a:noFill/>
          <a:ln w="9525">
            <a:noFill/>
            <a:miter lim="800000"/>
            <a:headEnd/>
            <a:tailEnd/>
          </a:ln>
        </p:spPr>
        <p:txBody>
          <a:bodyPr wrap="none" anchor="ctr"/>
          <a:lstStyle/>
          <a:p>
            <a:endParaRPr lang="ja-JP" altLang="ja-JP" sz="1800">
              <a:latin typeface="Arial" charset="0"/>
              <a:ea typeface="ＤＦＰ超極太明朝体" pitchFamily="18" charset="-128"/>
            </a:endParaRPr>
          </a:p>
        </p:txBody>
      </p:sp>
      <p:sp>
        <p:nvSpPr>
          <p:cNvPr id="988173" name="Text Box 13"/>
          <p:cNvSpPr txBox="1">
            <a:spLocks noChangeArrowheads="1"/>
          </p:cNvSpPr>
          <p:nvPr/>
        </p:nvSpPr>
        <p:spPr bwMode="auto">
          <a:xfrm>
            <a:off x="1835150" y="620713"/>
            <a:ext cx="184150" cy="336550"/>
          </a:xfrm>
          <a:prstGeom prst="rect">
            <a:avLst/>
          </a:prstGeom>
          <a:noFill/>
          <a:ln w="9525">
            <a:noFill/>
            <a:miter lim="800000"/>
            <a:headEnd/>
            <a:tailEnd/>
          </a:ln>
          <a:effectLst/>
        </p:spPr>
        <p:txBody>
          <a:bodyPr>
            <a:spAutoFit/>
          </a:bodyPr>
          <a:lstStyle/>
          <a:p>
            <a:pPr>
              <a:spcBef>
                <a:spcPct val="50000"/>
              </a:spcBef>
            </a:pPr>
            <a:endParaRPr lang="ja-JP" altLang="ja-JP"/>
          </a:p>
        </p:txBody>
      </p:sp>
    </p:spTree>
    <p:extLst>
      <p:ext uri="{BB962C8B-B14F-4D97-AF65-F5344CB8AC3E}">
        <p14:creationId xmlns:p14="http://schemas.microsoft.com/office/powerpoint/2010/main" val="3311011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4" name="Rectangle 2"/>
          <p:cNvSpPr>
            <a:spLocks noGrp="1" noChangeArrowheads="1"/>
          </p:cNvSpPr>
          <p:nvPr>
            <p:ph type="title" idx="4294967295"/>
          </p:nvPr>
        </p:nvSpPr>
        <p:spPr>
          <a:xfrm>
            <a:off x="539552" y="332656"/>
            <a:ext cx="8229600" cy="1143000"/>
          </a:xfrm>
        </p:spPr>
        <p:txBody>
          <a:bodyPr/>
          <a:lstStyle/>
          <a:p>
            <a:pPr marL="0" indent="0" algn="ctr">
              <a:buNone/>
            </a:pPr>
            <a:r>
              <a:rPr lang="ja-JP" altLang="en-US" sz="5400" dirty="0">
                <a:solidFill>
                  <a:schemeClr val="tx2"/>
                </a:solidFill>
                <a:ea typeface="HG創英角ﾎﾟｯﾌﾟ体" pitchFamily="49" charset="-128"/>
              </a:rPr>
              <a:t>用法･用量</a:t>
            </a:r>
          </a:p>
        </p:txBody>
      </p:sp>
      <p:pic>
        <p:nvPicPr>
          <p:cNvPr id="980995" name="Picture 3"/>
          <p:cNvPicPr>
            <a:picLocks noGrp="1" noChangeAspect="1" noChangeArrowheads="1"/>
          </p:cNvPicPr>
          <p:nvPr>
            <p:ph idx="4294967295"/>
          </p:nvPr>
        </p:nvPicPr>
        <p:blipFill>
          <a:blip r:embed="rId2" cstate="print"/>
          <a:srcRect/>
          <a:stretch>
            <a:fillRect/>
          </a:stretch>
        </p:blipFill>
        <p:spPr>
          <a:xfrm>
            <a:off x="0" y="2232025"/>
            <a:ext cx="9144000" cy="3589338"/>
          </a:xfrm>
          <a:noFill/>
        </p:spPr>
      </p:pic>
      <p:sp>
        <p:nvSpPr>
          <p:cNvPr id="980996" name="Line 4"/>
          <p:cNvSpPr>
            <a:spLocks noChangeShapeType="1"/>
          </p:cNvSpPr>
          <p:nvPr/>
        </p:nvSpPr>
        <p:spPr bwMode="auto">
          <a:xfrm>
            <a:off x="1763713" y="2997200"/>
            <a:ext cx="1584325" cy="0"/>
          </a:xfrm>
          <a:prstGeom prst="line">
            <a:avLst/>
          </a:prstGeom>
          <a:noFill/>
          <a:ln w="25400">
            <a:solidFill>
              <a:srgbClr val="FF0000"/>
            </a:solidFill>
            <a:round/>
            <a:headEnd/>
            <a:tailEnd/>
          </a:ln>
        </p:spPr>
        <p:txBody>
          <a:bodyPr/>
          <a:lstStyle/>
          <a:p>
            <a:endParaRPr lang="ja-JP" altLang="en-US"/>
          </a:p>
        </p:txBody>
      </p:sp>
      <p:sp>
        <p:nvSpPr>
          <p:cNvPr id="980997" name="Line 5"/>
          <p:cNvSpPr>
            <a:spLocks noChangeShapeType="1"/>
          </p:cNvSpPr>
          <p:nvPr/>
        </p:nvSpPr>
        <p:spPr bwMode="auto">
          <a:xfrm>
            <a:off x="1763713" y="3213100"/>
            <a:ext cx="863600" cy="0"/>
          </a:xfrm>
          <a:prstGeom prst="line">
            <a:avLst/>
          </a:prstGeom>
          <a:noFill/>
          <a:ln w="25400">
            <a:solidFill>
              <a:srgbClr val="FF0000"/>
            </a:solidFill>
            <a:round/>
            <a:headEnd/>
            <a:tailEnd/>
          </a:ln>
        </p:spPr>
        <p:txBody>
          <a:bodyPr/>
          <a:lstStyle/>
          <a:p>
            <a:endParaRPr lang="ja-JP" altLang="en-US"/>
          </a:p>
        </p:txBody>
      </p:sp>
      <p:sp>
        <p:nvSpPr>
          <p:cNvPr id="980998" name="Oval 6"/>
          <p:cNvSpPr>
            <a:spLocks noChangeArrowheads="1"/>
          </p:cNvSpPr>
          <p:nvPr/>
        </p:nvSpPr>
        <p:spPr bwMode="auto">
          <a:xfrm>
            <a:off x="3348038" y="4581525"/>
            <a:ext cx="2447925" cy="1079500"/>
          </a:xfrm>
          <a:prstGeom prst="ellipse">
            <a:avLst/>
          </a:prstGeom>
          <a:solidFill>
            <a:schemeClr val="accent1">
              <a:alpha val="0"/>
            </a:schemeClr>
          </a:solidFill>
          <a:ln w="38100">
            <a:solidFill>
              <a:srgbClr val="FF0000"/>
            </a:solidFill>
            <a:round/>
            <a:headEnd/>
            <a:tailEnd/>
          </a:ln>
        </p:spPr>
        <p:txBody>
          <a:bodyPr wrap="none" anchor="ctr"/>
          <a:lstStyle/>
          <a:p>
            <a:endParaRPr lang="ja-JP" altLang="ja-JP" sz="1800">
              <a:latin typeface="Arial" charset="0"/>
              <a:ea typeface="ＤＦＰ超極太明朝体" pitchFamily="18" charset="-128"/>
            </a:endParaRPr>
          </a:p>
        </p:txBody>
      </p:sp>
      <p:sp>
        <p:nvSpPr>
          <p:cNvPr id="980999" name="Line 7"/>
          <p:cNvSpPr>
            <a:spLocks noChangeShapeType="1"/>
          </p:cNvSpPr>
          <p:nvPr/>
        </p:nvSpPr>
        <p:spPr bwMode="auto">
          <a:xfrm>
            <a:off x="4500563" y="3141663"/>
            <a:ext cx="1800225" cy="0"/>
          </a:xfrm>
          <a:prstGeom prst="line">
            <a:avLst/>
          </a:prstGeom>
          <a:noFill/>
          <a:ln w="25400">
            <a:solidFill>
              <a:srgbClr val="FF0000"/>
            </a:solidFill>
            <a:round/>
            <a:headEnd/>
            <a:tailEnd/>
          </a:ln>
        </p:spPr>
        <p:txBody>
          <a:bodyPr/>
          <a:lstStyle/>
          <a:p>
            <a:endParaRPr lang="ja-JP" altLang="en-US"/>
          </a:p>
        </p:txBody>
      </p:sp>
      <p:sp>
        <p:nvSpPr>
          <p:cNvPr id="981000" name="Rectangle 8"/>
          <p:cNvSpPr>
            <a:spLocks noChangeArrowheads="1"/>
          </p:cNvSpPr>
          <p:nvPr/>
        </p:nvSpPr>
        <p:spPr bwMode="auto">
          <a:xfrm>
            <a:off x="395288" y="3141663"/>
            <a:ext cx="3744912" cy="1008062"/>
          </a:xfrm>
          <a:prstGeom prst="rect">
            <a:avLst/>
          </a:prstGeom>
          <a:noFill/>
          <a:ln w="25400">
            <a:solidFill>
              <a:srgbClr val="FF0000"/>
            </a:solidFill>
            <a:miter lim="800000"/>
            <a:headEnd/>
            <a:tailEnd/>
          </a:ln>
        </p:spPr>
        <p:txBody>
          <a:bodyPr wrap="none" anchor="ctr"/>
          <a:lstStyle/>
          <a:p>
            <a:endParaRPr lang="ja-JP" altLang="ja-JP" sz="1800">
              <a:latin typeface="Garamond" pitchFamily="18" charset="0"/>
            </a:endParaRPr>
          </a:p>
        </p:txBody>
      </p:sp>
    </p:spTree>
    <p:extLst>
      <p:ext uri="{BB962C8B-B14F-4D97-AF65-F5344CB8AC3E}">
        <p14:creationId xmlns:p14="http://schemas.microsoft.com/office/powerpoint/2010/main" val="18267527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61826" name="kusurin3.wmv">
            <a:hlinkClick r:id="" action="ppaction://media"/>
          </p:cNvPr>
          <p:cNvPicPr>
            <a:picLocks noGrp="1" noRot="1" noChangeAspect="1" noChangeArrowheads="1"/>
          </p:cNvPicPr>
          <p:nvPr>
            <p:ph/>
            <a:videoFile r:link="rId1"/>
          </p:nvPr>
        </p:nvPicPr>
        <p:blipFill>
          <a:blip r:embed="rId4">
            <a:extLst>
              <a:ext uri="{28A0092B-C50C-407E-A947-70E740481C1C}">
                <a14:useLocalDpi xmlns:a14="http://schemas.microsoft.com/office/drawing/2010/main" val="0"/>
              </a:ext>
            </a:extLst>
          </a:blip>
          <a:srcRect/>
          <a:stretch>
            <a:fillRect/>
          </a:stretch>
        </p:blipFill>
        <p:spPr>
          <a:xfrm>
            <a:off x="0" y="152400"/>
            <a:ext cx="9144000" cy="6096000"/>
          </a:xfrm>
        </p:spPr>
      </p:pic>
      <p:sp>
        <p:nvSpPr>
          <p:cNvPr id="27651" name="AutoShape 3"/>
          <p:cNvSpPr>
            <a:spLocks noChangeArrowheads="1"/>
          </p:cNvSpPr>
          <p:nvPr/>
        </p:nvSpPr>
        <p:spPr bwMode="auto">
          <a:xfrm>
            <a:off x="4191000" y="6324600"/>
            <a:ext cx="4800600" cy="533400"/>
          </a:xfrm>
          <a:prstGeom prst="roundRect">
            <a:avLst>
              <a:gd name="adj" fmla="val 16667"/>
            </a:avLst>
          </a:prstGeom>
          <a:gradFill rotWithShape="0">
            <a:gsLst>
              <a:gs pos="0">
                <a:srgbClr val="FFFFFF"/>
              </a:gs>
              <a:gs pos="100000">
                <a:srgbClr val="6699FF"/>
              </a:gs>
            </a:gsLst>
            <a:path path="shape">
              <a:fillToRect l="50000" t="50000" r="50000" b="50000"/>
            </a:path>
          </a:gradFill>
          <a:ln w="12700">
            <a:solidFill>
              <a:srgbClr val="000080"/>
            </a:solidFill>
            <a:round/>
            <a:headEnd/>
            <a:tailEnd/>
          </a:ln>
        </p:spPr>
        <p:txBody>
          <a:bodyPr wrap="none" anchor="ctr"/>
          <a:lstStyle/>
          <a:p>
            <a:pPr algn="ctr">
              <a:spcBef>
                <a:spcPct val="50000"/>
              </a:spcBef>
            </a:pPr>
            <a:r>
              <a:rPr lang="ja-JP" altLang="en-US" sz="2000" b="1" smtClean="0">
                <a:solidFill>
                  <a:srgbClr val="000066"/>
                </a:solidFill>
                <a:latin typeface="Arial" pitchFamily="34" charset="0"/>
              </a:rPr>
              <a:t>教えて！クスリン</a:t>
            </a:r>
          </a:p>
        </p:txBody>
      </p:sp>
    </p:spTree>
    <p:extLst>
      <p:ext uri="{BB962C8B-B14F-4D97-AF65-F5344CB8AC3E}">
        <p14:creationId xmlns:p14="http://schemas.microsoft.com/office/powerpoint/2010/main" val="3914961684"/>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03770" fill="hold"/>
                                        <p:tgtEl>
                                          <p:spTgt spid="46182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61826"/>
                </p:tgtEl>
              </p:cMediaNode>
            </p:video>
            <p:seq concurrent="1" nextAc="seek">
              <p:cTn id="8" restart="whenNotActive" fill="hold" evtFilter="cancelBubble" nodeType="interactiveSeq">
                <p:stCondLst>
                  <p:cond evt="onClick" delay="0">
                    <p:tgtEl>
                      <p:spTgt spid="46182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61826"/>
                                        </p:tgtEl>
                                      </p:cBhvr>
                                    </p:cmd>
                                  </p:childTnLst>
                                </p:cTn>
                              </p:par>
                            </p:childTnLst>
                          </p:cTn>
                        </p:par>
                      </p:childTnLst>
                    </p:cTn>
                  </p:par>
                </p:childTnLst>
              </p:cTn>
              <p:nextCondLst>
                <p:cond evt="onClick" delay="0">
                  <p:tgtEl>
                    <p:spTgt spid="46182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09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2267743" cy="668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09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434" y="864770"/>
            <a:ext cx="7563990" cy="1505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093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435" y="2276873"/>
            <a:ext cx="7563990" cy="3084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093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1840" y="5139738"/>
            <a:ext cx="5940276" cy="1718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75306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274" name="Text Box 3"/>
          <p:cNvSpPr txBox="1">
            <a:spLocks noChangeArrowheads="1"/>
          </p:cNvSpPr>
          <p:nvPr/>
        </p:nvSpPr>
        <p:spPr bwMode="auto">
          <a:xfrm>
            <a:off x="6732588" y="4437063"/>
            <a:ext cx="1004887" cy="304800"/>
          </a:xfrm>
          <a:prstGeom prst="rect">
            <a:avLst/>
          </a:prstGeom>
          <a:noFill/>
          <a:ln w="9525">
            <a:noFill/>
            <a:miter lim="800000"/>
            <a:headEnd/>
            <a:tailEnd/>
          </a:ln>
        </p:spPr>
        <p:txBody>
          <a:bodyPr>
            <a:spAutoFit/>
          </a:bodyPr>
          <a:lstStyle/>
          <a:p>
            <a:pPr algn="ctr">
              <a:spcBef>
                <a:spcPct val="50000"/>
              </a:spcBef>
            </a:pPr>
            <a:endParaRPr lang="ja-JP" altLang="ja-JP" sz="1400"/>
          </a:p>
        </p:txBody>
      </p:sp>
      <p:sp>
        <p:nvSpPr>
          <p:cNvPr id="11" name="角丸四角形 10"/>
          <p:cNvSpPr/>
          <p:nvPr/>
        </p:nvSpPr>
        <p:spPr>
          <a:xfrm>
            <a:off x="395288" y="188913"/>
            <a:ext cx="8358187" cy="935037"/>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3200" dirty="0">
                <a:solidFill>
                  <a:schemeClr val="tx2"/>
                </a:solidFill>
                <a:latin typeface="HGP創英角ﾎﾟｯﾌﾟ体" pitchFamily="50" charset="-128"/>
                <a:ea typeface="HGP創英角ﾎﾟｯﾌﾟ体" pitchFamily="50" charset="-128"/>
              </a:rPr>
              <a:t>～薬の決まりを知るために～</a:t>
            </a:r>
          </a:p>
          <a:p>
            <a:pPr algn="ctr">
              <a:defRPr/>
            </a:pPr>
            <a:r>
              <a:rPr lang="ja-JP" altLang="en-US" sz="3200" dirty="0">
                <a:solidFill>
                  <a:schemeClr val="tx2"/>
                </a:solidFill>
                <a:latin typeface="HGP創英角ﾎﾟｯﾌﾟ体" pitchFamily="50" charset="-128"/>
                <a:ea typeface="HGP創英角ﾎﾟｯﾌﾟ体" pitchFamily="50" charset="-128"/>
              </a:rPr>
              <a:t>薬の旅</a:t>
            </a:r>
          </a:p>
        </p:txBody>
      </p:sp>
      <p:sp>
        <p:nvSpPr>
          <p:cNvPr id="950277" name="Rectangle 29"/>
          <p:cNvSpPr>
            <a:spLocks noChangeArrowheads="1"/>
          </p:cNvSpPr>
          <p:nvPr/>
        </p:nvSpPr>
        <p:spPr bwMode="auto">
          <a:xfrm>
            <a:off x="323850" y="1125538"/>
            <a:ext cx="8569325" cy="461665"/>
          </a:xfrm>
          <a:prstGeom prst="rect">
            <a:avLst/>
          </a:prstGeom>
          <a:noFill/>
          <a:ln w="9525">
            <a:noFill/>
            <a:miter lim="800000"/>
            <a:headEnd/>
            <a:tailEnd/>
          </a:ln>
        </p:spPr>
        <p:txBody>
          <a:bodyPr>
            <a:spAutoFit/>
          </a:bodyPr>
          <a:lstStyle/>
          <a:p>
            <a:r>
              <a:rPr lang="ja-JP" altLang="en-US" sz="2400" b="1" dirty="0">
                <a:solidFill>
                  <a:srgbClr val="1C1C1C"/>
                </a:solidFill>
                <a:latin typeface="HGP創英角ｺﾞｼｯｸUB" pitchFamily="50" charset="-128"/>
                <a:ea typeface="HGP創英角ｺﾞｼｯｸUB" pitchFamily="50" charset="-128"/>
              </a:rPr>
              <a:t>薬は、血液の中に入ってはじめて効果を発揮します。</a:t>
            </a:r>
          </a:p>
        </p:txBody>
      </p:sp>
      <p:pic>
        <p:nvPicPr>
          <p:cNvPr id="7" name="Picture 6" descr="kusuri_movie03A"/>
          <p:cNvPicPr>
            <a:picLocks noChangeAspect="1" noChangeArrowheads="1" noCrop="1"/>
          </p:cNvPicPr>
          <p:nvPr/>
        </p:nvPicPr>
        <p:blipFill>
          <a:blip r:embed="rId3" cstate="print"/>
          <a:srcRect/>
          <a:stretch>
            <a:fillRect/>
          </a:stretch>
        </p:blipFill>
        <p:spPr bwMode="auto">
          <a:xfrm>
            <a:off x="1331640" y="1588171"/>
            <a:ext cx="7056686" cy="5292937"/>
          </a:xfrm>
          <a:prstGeom prst="rect">
            <a:avLst/>
          </a:prstGeom>
          <a:noFill/>
        </p:spPr>
      </p:pic>
    </p:spTree>
    <p:extLst>
      <p:ext uri="{BB962C8B-B14F-4D97-AF65-F5344CB8AC3E}">
        <p14:creationId xmlns:p14="http://schemas.microsoft.com/office/powerpoint/2010/main" val="31696013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75138" name="kusurin10.wmv">
            <a:hlinkClick r:id="" action="ppaction://media"/>
          </p:cNvPr>
          <p:cNvPicPr>
            <a:picLocks noGrp="1" noRot="1" noChangeAspect="1" noChangeArrowheads="1"/>
          </p:cNvPicPr>
          <p:nvPr>
            <p:ph/>
            <a:videoFile r:link="rId1"/>
          </p:nvPr>
        </p:nvPicPr>
        <p:blipFill>
          <a:blip r:embed="rId4">
            <a:extLst>
              <a:ext uri="{28A0092B-C50C-407E-A947-70E740481C1C}">
                <a14:useLocalDpi xmlns:a14="http://schemas.microsoft.com/office/drawing/2010/main" val="0"/>
              </a:ext>
            </a:extLst>
          </a:blip>
          <a:srcRect/>
          <a:stretch>
            <a:fillRect/>
          </a:stretch>
        </p:blipFill>
        <p:spPr>
          <a:xfrm>
            <a:off x="0" y="152400"/>
            <a:ext cx="9144000" cy="6096000"/>
          </a:xfrm>
        </p:spPr>
      </p:pic>
      <p:sp>
        <p:nvSpPr>
          <p:cNvPr id="36867" name="AutoShape 3"/>
          <p:cNvSpPr>
            <a:spLocks noChangeArrowheads="1"/>
          </p:cNvSpPr>
          <p:nvPr/>
        </p:nvSpPr>
        <p:spPr bwMode="auto">
          <a:xfrm>
            <a:off x="4191000" y="6324600"/>
            <a:ext cx="4800600" cy="533400"/>
          </a:xfrm>
          <a:prstGeom prst="roundRect">
            <a:avLst>
              <a:gd name="adj" fmla="val 16667"/>
            </a:avLst>
          </a:prstGeom>
          <a:gradFill rotWithShape="0">
            <a:gsLst>
              <a:gs pos="0">
                <a:srgbClr val="FFFFFF"/>
              </a:gs>
              <a:gs pos="100000">
                <a:srgbClr val="6699FF"/>
              </a:gs>
            </a:gsLst>
            <a:path path="shape">
              <a:fillToRect l="50000" t="50000" r="50000" b="50000"/>
            </a:path>
          </a:gradFill>
          <a:ln w="12700">
            <a:solidFill>
              <a:srgbClr val="000080"/>
            </a:solidFill>
            <a:round/>
            <a:headEnd/>
            <a:tailEnd/>
          </a:ln>
        </p:spPr>
        <p:txBody>
          <a:bodyPr wrap="none" anchor="ctr"/>
          <a:lstStyle/>
          <a:p>
            <a:pPr algn="ctr">
              <a:spcBef>
                <a:spcPct val="50000"/>
              </a:spcBef>
            </a:pPr>
            <a:r>
              <a:rPr lang="ja-JP" altLang="en-US" sz="2000" b="1" smtClean="0">
                <a:solidFill>
                  <a:srgbClr val="000066"/>
                </a:solidFill>
                <a:latin typeface="Arial" pitchFamily="34" charset="0"/>
              </a:rPr>
              <a:t>教えて！クスリン</a:t>
            </a:r>
          </a:p>
        </p:txBody>
      </p:sp>
    </p:spTree>
    <p:extLst>
      <p:ext uri="{BB962C8B-B14F-4D97-AF65-F5344CB8AC3E}">
        <p14:creationId xmlns:p14="http://schemas.microsoft.com/office/powerpoint/2010/main" val="42700037"/>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57056" fill="hold"/>
                                        <p:tgtEl>
                                          <p:spTgt spid="47513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75138"/>
                </p:tgtEl>
              </p:cMediaNode>
            </p:video>
            <p:seq concurrent="1" nextAc="seek">
              <p:cTn id="8" restart="whenNotActive" fill="hold" evtFilter="cancelBubble" nodeType="interactiveSeq">
                <p:stCondLst>
                  <p:cond evt="onClick" delay="0">
                    <p:tgtEl>
                      <p:spTgt spid="47513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75138"/>
                                        </p:tgtEl>
                                      </p:cBhvr>
                                    </p:cmd>
                                  </p:childTnLst>
                                </p:cTn>
                              </p:par>
                            </p:childTnLst>
                          </p:cTn>
                        </p:par>
                      </p:childTnLst>
                    </p:cTn>
                  </p:par>
                </p:childTnLst>
              </p:cTn>
              <p:nextCondLst>
                <p:cond evt="onClick" delay="0">
                  <p:tgtEl>
                    <p:spTgt spid="475138"/>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7746" name="Group 2"/>
          <p:cNvGrpSpPr>
            <a:grpSpLocks/>
          </p:cNvGrpSpPr>
          <p:nvPr/>
        </p:nvGrpSpPr>
        <p:grpSpPr bwMode="auto">
          <a:xfrm>
            <a:off x="900113" y="2781300"/>
            <a:ext cx="6624637" cy="2520950"/>
            <a:chOff x="567" y="2024"/>
            <a:chExt cx="4173" cy="1588"/>
          </a:xfrm>
        </p:grpSpPr>
        <p:grpSp>
          <p:nvGrpSpPr>
            <p:cNvPr id="927747" name="Group 3"/>
            <p:cNvGrpSpPr>
              <a:grpSpLocks/>
            </p:cNvGrpSpPr>
            <p:nvPr/>
          </p:nvGrpSpPr>
          <p:grpSpPr bwMode="auto">
            <a:xfrm>
              <a:off x="567" y="2024"/>
              <a:ext cx="4173" cy="1588"/>
              <a:chOff x="703" y="1706"/>
              <a:chExt cx="4173" cy="1588"/>
            </a:xfrm>
          </p:grpSpPr>
          <p:grpSp>
            <p:nvGrpSpPr>
              <p:cNvPr id="927748" name="Group 4"/>
              <p:cNvGrpSpPr>
                <a:grpSpLocks/>
              </p:cNvGrpSpPr>
              <p:nvPr/>
            </p:nvGrpSpPr>
            <p:grpSpPr bwMode="auto">
              <a:xfrm>
                <a:off x="703" y="1706"/>
                <a:ext cx="4173" cy="1588"/>
                <a:chOff x="340" y="1480"/>
                <a:chExt cx="4672" cy="1814"/>
              </a:xfrm>
            </p:grpSpPr>
            <p:sp>
              <p:nvSpPr>
                <p:cNvPr id="927749" name="Rectangle 5"/>
                <p:cNvSpPr>
                  <a:spLocks noChangeArrowheads="1"/>
                </p:cNvSpPr>
                <p:nvPr/>
              </p:nvSpPr>
              <p:spPr bwMode="auto">
                <a:xfrm>
                  <a:off x="340" y="2025"/>
                  <a:ext cx="4672" cy="679"/>
                </a:xfrm>
                <a:prstGeom prst="rect">
                  <a:avLst/>
                </a:prstGeom>
                <a:solidFill>
                  <a:srgbClr val="99CCFF"/>
                </a:solidFill>
                <a:ln w="9525">
                  <a:noFill/>
                  <a:miter lim="800000"/>
                  <a:headEnd/>
                  <a:tailEnd/>
                </a:ln>
              </p:spPr>
              <p:txBody>
                <a:bodyPr wrap="none" anchor="ctr"/>
                <a:lstStyle/>
                <a:p>
                  <a:endParaRPr lang="ja-JP" altLang="ja-JP" sz="1800">
                    <a:latin typeface="Arial" charset="0"/>
                  </a:endParaRPr>
                </a:p>
              </p:txBody>
            </p:sp>
            <p:sp>
              <p:nvSpPr>
                <p:cNvPr id="927750" name="Rectangle 6"/>
                <p:cNvSpPr>
                  <a:spLocks noChangeArrowheads="1"/>
                </p:cNvSpPr>
                <p:nvPr/>
              </p:nvSpPr>
              <p:spPr bwMode="auto">
                <a:xfrm>
                  <a:off x="340" y="1480"/>
                  <a:ext cx="4672" cy="544"/>
                </a:xfrm>
                <a:prstGeom prst="rect">
                  <a:avLst/>
                </a:prstGeom>
                <a:solidFill>
                  <a:srgbClr val="FF66CC"/>
                </a:solidFill>
                <a:ln w="9525">
                  <a:noFill/>
                  <a:miter lim="800000"/>
                  <a:headEnd/>
                  <a:tailEnd/>
                </a:ln>
              </p:spPr>
              <p:txBody>
                <a:bodyPr wrap="none" anchor="ctr"/>
                <a:lstStyle/>
                <a:p>
                  <a:endParaRPr lang="ja-JP" altLang="ja-JP" sz="1800">
                    <a:latin typeface="Arial" charset="0"/>
                  </a:endParaRPr>
                </a:p>
              </p:txBody>
            </p:sp>
            <p:sp>
              <p:nvSpPr>
                <p:cNvPr id="927751" name="Rectangle 7"/>
                <p:cNvSpPr>
                  <a:spLocks noChangeArrowheads="1"/>
                </p:cNvSpPr>
                <p:nvPr/>
              </p:nvSpPr>
              <p:spPr bwMode="auto">
                <a:xfrm>
                  <a:off x="340" y="2705"/>
                  <a:ext cx="4672" cy="589"/>
                </a:xfrm>
                <a:prstGeom prst="rect">
                  <a:avLst/>
                </a:prstGeom>
                <a:solidFill>
                  <a:srgbClr val="DDDDDD"/>
                </a:solidFill>
                <a:ln w="9525">
                  <a:noFill/>
                  <a:miter lim="800000"/>
                  <a:headEnd/>
                  <a:tailEnd/>
                </a:ln>
              </p:spPr>
              <p:txBody>
                <a:bodyPr wrap="none" anchor="ctr"/>
                <a:lstStyle/>
                <a:p>
                  <a:endParaRPr lang="ja-JP" altLang="ja-JP" sz="1800">
                    <a:latin typeface="Arial" charset="0"/>
                  </a:endParaRPr>
                </a:p>
              </p:txBody>
            </p:sp>
          </p:grpSp>
          <p:sp>
            <p:nvSpPr>
              <p:cNvPr id="927752" name="Line 8"/>
              <p:cNvSpPr>
                <a:spLocks noChangeShapeType="1"/>
              </p:cNvSpPr>
              <p:nvPr/>
            </p:nvSpPr>
            <p:spPr bwMode="auto">
              <a:xfrm>
                <a:off x="703" y="2160"/>
                <a:ext cx="4173" cy="0"/>
              </a:xfrm>
              <a:prstGeom prst="line">
                <a:avLst/>
              </a:prstGeom>
              <a:noFill/>
              <a:ln w="76200">
                <a:solidFill>
                  <a:srgbClr val="5F5F5F"/>
                </a:solidFill>
                <a:prstDash val="sysDot"/>
                <a:round/>
                <a:headEnd/>
                <a:tailEnd/>
              </a:ln>
            </p:spPr>
            <p:txBody>
              <a:bodyPr/>
              <a:lstStyle/>
              <a:p>
                <a:endParaRPr lang="ja-JP" altLang="en-US"/>
              </a:p>
            </p:txBody>
          </p:sp>
          <p:sp>
            <p:nvSpPr>
              <p:cNvPr id="927753" name="Line 9"/>
              <p:cNvSpPr>
                <a:spLocks noChangeShapeType="1"/>
              </p:cNvSpPr>
              <p:nvPr/>
            </p:nvSpPr>
            <p:spPr bwMode="auto">
              <a:xfrm>
                <a:off x="2064" y="1706"/>
                <a:ext cx="0" cy="1588"/>
              </a:xfrm>
              <a:prstGeom prst="line">
                <a:avLst/>
              </a:prstGeom>
              <a:noFill/>
              <a:ln w="38100">
                <a:solidFill>
                  <a:schemeClr val="accent2"/>
                </a:solidFill>
                <a:prstDash val="sysDot"/>
                <a:round/>
                <a:headEnd/>
                <a:tailEnd/>
              </a:ln>
            </p:spPr>
            <p:txBody>
              <a:bodyPr/>
              <a:lstStyle/>
              <a:p>
                <a:endParaRPr lang="ja-JP" altLang="en-US"/>
              </a:p>
            </p:txBody>
          </p:sp>
          <p:sp>
            <p:nvSpPr>
              <p:cNvPr id="927754" name="Line 10"/>
              <p:cNvSpPr>
                <a:spLocks noChangeShapeType="1"/>
              </p:cNvSpPr>
              <p:nvPr/>
            </p:nvSpPr>
            <p:spPr bwMode="auto">
              <a:xfrm>
                <a:off x="703" y="2750"/>
                <a:ext cx="4173" cy="0"/>
              </a:xfrm>
              <a:prstGeom prst="line">
                <a:avLst/>
              </a:prstGeom>
              <a:noFill/>
              <a:ln w="76200">
                <a:solidFill>
                  <a:srgbClr val="5F5F5F"/>
                </a:solidFill>
                <a:prstDash val="sysDot"/>
                <a:round/>
                <a:headEnd/>
                <a:tailEnd/>
              </a:ln>
            </p:spPr>
            <p:txBody>
              <a:bodyPr/>
              <a:lstStyle/>
              <a:p>
                <a:endParaRPr lang="ja-JP" altLang="en-US"/>
              </a:p>
            </p:txBody>
          </p:sp>
          <p:sp>
            <p:nvSpPr>
              <p:cNvPr id="927755" name="Line 11"/>
              <p:cNvSpPr>
                <a:spLocks noChangeShapeType="1"/>
              </p:cNvSpPr>
              <p:nvPr/>
            </p:nvSpPr>
            <p:spPr bwMode="auto">
              <a:xfrm>
                <a:off x="3424" y="1706"/>
                <a:ext cx="0" cy="1588"/>
              </a:xfrm>
              <a:prstGeom prst="line">
                <a:avLst/>
              </a:prstGeom>
              <a:noFill/>
              <a:ln w="38100">
                <a:solidFill>
                  <a:schemeClr val="accent2"/>
                </a:solidFill>
                <a:prstDash val="sysDot"/>
                <a:round/>
                <a:headEnd/>
                <a:tailEnd/>
              </a:ln>
            </p:spPr>
            <p:txBody>
              <a:bodyPr/>
              <a:lstStyle/>
              <a:p>
                <a:endParaRPr lang="ja-JP" altLang="en-US"/>
              </a:p>
            </p:txBody>
          </p:sp>
        </p:grpSp>
        <p:sp>
          <p:nvSpPr>
            <p:cNvPr id="927756" name="Line 12"/>
            <p:cNvSpPr>
              <a:spLocks noChangeShapeType="1"/>
            </p:cNvSpPr>
            <p:nvPr/>
          </p:nvSpPr>
          <p:spPr bwMode="auto">
            <a:xfrm>
              <a:off x="567" y="2024"/>
              <a:ext cx="0" cy="1588"/>
            </a:xfrm>
            <a:prstGeom prst="line">
              <a:avLst/>
            </a:prstGeom>
            <a:noFill/>
            <a:ln w="57150">
              <a:solidFill>
                <a:schemeClr val="tx1"/>
              </a:solidFill>
              <a:round/>
              <a:headEnd/>
              <a:tailEnd/>
            </a:ln>
          </p:spPr>
          <p:txBody>
            <a:bodyPr/>
            <a:lstStyle/>
            <a:p>
              <a:endParaRPr lang="ja-JP" altLang="en-US"/>
            </a:p>
          </p:txBody>
        </p:sp>
        <p:sp>
          <p:nvSpPr>
            <p:cNvPr id="927757" name="Line 13"/>
            <p:cNvSpPr>
              <a:spLocks noChangeShapeType="1"/>
            </p:cNvSpPr>
            <p:nvPr/>
          </p:nvSpPr>
          <p:spPr bwMode="auto">
            <a:xfrm>
              <a:off x="567" y="3612"/>
              <a:ext cx="4173" cy="0"/>
            </a:xfrm>
            <a:prstGeom prst="line">
              <a:avLst/>
            </a:prstGeom>
            <a:noFill/>
            <a:ln w="57150">
              <a:solidFill>
                <a:schemeClr val="tx1"/>
              </a:solidFill>
              <a:round/>
              <a:headEnd/>
              <a:tailEnd/>
            </a:ln>
          </p:spPr>
          <p:txBody>
            <a:bodyPr/>
            <a:lstStyle/>
            <a:p>
              <a:endParaRPr lang="ja-JP" altLang="en-US"/>
            </a:p>
          </p:txBody>
        </p:sp>
      </p:grpSp>
      <p:grpSp>
        <p:nvGrpSpPr>
          <p:cNvPr id="5" name="Group 16"/>
          <p:cNvGrpSpPr>
            <a:grpSpLocks/>
          </p:cNvGrpSpPr>
          <p:nvPr/>
        </p:nvGrpSpPr>
        <p:grpSpPr bwMode="auto">
          <a:xfrm>
            <a:off x="900113" y="3573463"/>
            <a:ext cx="6624637" cy="1716087"/>
            <a:chOff x="703" y="2168"/>
            <a:chExt cx="4173" cy="1081"/>
          </a:xfrm>
        </p:grpSpPr>
        <p:sp>
          <p:nvSpPr>
            <p:cNvPr id="927759" name="Freeform 17"/>
            <p:cNvSpPr>
              <a:spLocks/>
            </p:cNvSpPr>
            <p:nvPr/>
          </p:nvSpPr>
          <p:spPr bwMode="auto">
            <a:xfrm>
              <a:off x="2064" y="2251"/>
              <a:ext cx="1360" cy="499"/>
            </a:xfrm>
            <a:custGeom>
              <a:avLst/>
              <a:gdLst>
                <a:gd name="T0" fmla="*/ 0 w 1497"/>
                <a:gd name="T1" fmla="*/ 499 h 499"/>
                <a:gd name="T2" fmla="*/ 309 w 1497"/>
                <a:gd name="T3" fmla="*/ 0 h 499"/>
                <a:gd name="T4" fmla="*/ 1020 w 1497"/>
                <a:gd name="T5" fmla="*/ 499 h 499"/>
                <a:gd name="T6" fmla="*/ 0 60000 65536"/>
                <a:gd name="T7" fmla="*/ 0 60000 65536"/>
                <a:gd name="T8" fmla="*/ 0 60000 65536"/>
                <a:gd name="T9" fmla="*/ 0 w 1497"/>
                <a:gd name="T10" fmla="*/ 0 h 499"/>
                <a:gd name="T11" fmla="*/ 1497 w 1497"/>
                <a:gd name="T12" fmla="*/ 499 h 499"/>
              </a:gdLst>
              <a:ahLst/>
              <a:cxnLst>
                <a:cxn ang="T6">
                  <a:pos x="T0" y="T1"/>
                </a:cxn>
                <a:cxn ang="T7">
                  <a:pos x="T2" y="T3"/>
                </a:cxn>
                <a:cxn ang="T8">
                  <a:pos x="T4" y="T5"/>
                </a:cxn>
              </a:cxnLst>
              <a:rect l="T9" t="T10" r="T11" b="T12"/>
              <a:pathLst>
                <a:path w="1497" h="499">
                  <a:moveTo>
                    <a:pt x="0" y="499"/>
                  </a:moveTo>
                  <a:cubicBezTo>
                    <a:pt x="102" y="249"/>
                    <a:pt x="204" y="0"/>
                    <a:pt x="453" y="0"/>
                  </a:cubicBezTo>
                  <a:cubicBezTo>
                    <a:pt x="702" y="0"/>
                    <a:pt x="1099" y="249"/>
                    <a:pt x="1497" y="499"/>
                  </a:cubicBezTo>
                </a:path>
              </a:pathLst>
            </a:custGeom>
            <a:noFill/>
            <a:ln w="76200">
              <a:solidFill>
                <a:srgbClr val="000066"/>
              </a:solidFill>
              <a:round/>
              <a:headEnd/>
              <a:tailEnd/>
            </a:ln>
          </p:spPr>
          <p:txBody>
            <a:bodyPr/>
            <a:lstStyle/>
            <a:p>
              <a:endParaRPr lang="ja-JP" altLang="ja-JP" sz="1800">
                <a:latin typeface="Arial" charset="0"/>
              </a:endParaRPr>
            </a:p>
          </p:txBody>
        </p:sp>
        <p:sp>
          <p:nvSpPr>
            <p:cNvPr id="927760" name="Freeform 18"/>
            <p:cNvSpPr>
              <a:spLocks/>
            </p:cNvSpPr>
            <p:nvPr/>
          </p:nvSpPr>
          <p:spPr bwMode="auto">
            <a:xfrm>
              <a:off x="3424" y="2251"/>
              <a:ext cx="1452" cy="499"/>
            </a:xfrm>
            <a:custGeom>
              <a:avLst/>
              <a:gdLst>
                <a:gd name="T0" fmla="*/ 0 w 1497"/>
                <a:gd name="T1" fmla="*/ 499 h 499"/>
                <a:gd name="T2" fmla="*/ 401 w 1497"/>
                <a:gd name="T3" fmla="*/ 0 h 499"/>
                <a:gd name="T4" fmla="*/ 1325 w 1497"/>
                <a:gd name="T5" fmla="*/ 499 h 499"/>
                <a:gd name="T6" fmla="*/ 0 60000 65536"/>
                <a:gd name="T7" fmla="*/ 0 60000 65536"/>
                <a:gd name="T8" fmla="*/ 0 60000 65536"/>
                <a:gd name="T9" fmla="*/ 0 w 1497"/>
                <a:gd name="T10" fmla="*/ 0 h 499"/>
                <a:gd name="T11" fmla="*/ 1497 w 1497"/>
                <a:gd name="T12" fmla="*/ 499 h 499"/>
              </a:gdLst>
              <a:ahLst/>
              <a:cxnLst>
                <a:cxn ang="T6">
                  <a:pos x="T0" y="T1"/>
                </a:cxn>
                <a:cxn ang="T7">
                  <a:pos x="T2" y="T3"/>
                </a:cxn>
                <a:cxn ang="T8">
                  <a:pos x="T4" y="T5"/>
                </a:cxn>
              </a:cxnLst>
              <a:rect l="T9" t="T10" r="T11" b="T12"/>
              <a:pathLst>
                <a:path w="1497" h="499">
                  <a:moveTo>
                    <a:pt x="0" y="499"/>
                  </a:moveTo>
                  <a:cubicBezTo>
                    <a:pt x="102" y="249"/>
                    <a:pt x="204" y="0"/>
                    <a:pt x="453" y="0"/>
                  </a:cubicBezTo>
                  <a:cubicBezTo>
                    <a:pt x="702" y="0"/>
                    <a:pt x="1099" y="249"/>
                    <a:pt x="1497" y="499"/>
                  </a:cubicBezTo>
                </a:path>
              </a:pathLst>
            </a:custGeom>
            <a:noFill/>
            <a:ln w="76200">
              <a:solidFill>
                <a:srgbClr val="000066"/>
              </a:solidFill>
              <a:round/>
              <a:headEnd/>
              <a:tailEnd/>
            </a:ln>
          </p:spPr>
          <p:txBody>
            <a:bodyPr/>
            <a:lstStyle/>
            <a:p>
              <a:endParaRPr lang="ja-JP" altLang="ja-JP" sz="1800">
                <a:latin typeface="Arial" charset="0"/>
              </a:endParaRPr>
            </a:p>
          </p:txBody>
        </p:sp>
        <p:sp>
          <p:nvSpPr>
            <p:cNvPr id="927761" name="Freeform 19"/>
            <p:cNvSpPr>
              <a:spLocks/>
            </p:cNvSpPr>
            <p:nvPr/>
          </p:nvSpPr>
          <p:spPr bwMode="auto">
            <a:xfrm>
              <a:off x="703" y="2168"/>
              <a:ext cx="1361" cy="1081"/>
            </a:xfrm>
            <a:custGeom>
              <a:avLst/>
              <a:gdLst>
                <a:gd name="T0" fmla="*/ 0 w 1270"/>
                <a:gd name="T1" fmla="*/ 1081 h 1081"/>
                <a:gd name="T2" fmla="*/ 538 w 1270"/>
                <a:gd name="T3" fmla="*/ 83 h 1081"/>
                <a:gd name="T4" fmla="*/ 1676 w 1270"/>
                <a:gd name="T5" fmla="*/ 582 h 1081"/>
                <a:gd name="T6" fmla="*/ 0 60000 65536"/>
                <a:gd name="T7" fmla="*/ 0 60000 65536"/>
                <a:gd name="T8" fmla="*/ 0 60000 65536"/>
                <a:gd name="T9" fmla="*/ 0 w 1270"/>
                <a:gd name="T10" fmla="*/ 0 h 1081"/>
                <a:gd name="T11" fmla="*/ 1270 w 1270"/>
                <a:gd name="T12" fmla="*/ 1081 h 1081"/>
              </a:gdLst>
              <a:ahLst/>
              <a:cxnLst>
                <a:cxn ang="T6">
                  <a:pos x="T0" y="T1"/>
                </a:cxn>
                <a:cxn ang="T7">
                  <a:pos x="T2" y="T3"/>
                </a:cxn>
                <a:cxn ang="T8">
                  <a:pos x="T4" y="T5"/>
                </a:cxn>
              </a:cxnLst>
              <a:rect l="T9" t="T10" r="T11" b="T12"/>
              <a:pathLst>
                <a:path w="1270" h="1081">
                  <a:moveTo>
                    <a:pt x="0" y="1081"/>
                  </a:moveTo>
                  <a:cubicBezTo>
                    <a:pt x="98" y="623"/>
                    <a:pt x="196" y="166"/>
                    <a:pt x="408" y="83"/>
                  </a:cubicBezTo>
                  <a:cubicBezTo>
                    <a:pt x="620" y="0"/>
                    <a:pt x="945" y="291"/>
                    <a:pt x="1270" y="582"/>
                  </a:cubicBezTo>
                </a:path>
              </a:pathLst>
            </a:custGeom>
            <a:noFill/>
            <a:ln w="76200">
              <a:solidFill>
                <a:srgbClr val="000066"/>
              </a:solidFill>
              <a:round/>
              <a:headEnd/>
              <a:tailEnd/>
            </a:ln>
          </p:spPr>
          <p:txBody>
            <a:bodyPr/>
            <a:lstStyle/>
            <a:p>
              <a:endParaRPr lang="ja-JP" altLang="ja-JP" sz="1800">
                <a:latin typeface="Arial" charset="0"/>
              </a:endParaRPr>
            </a:p>
          </p:txBody>
        </p:sp>
      </p:grpSp>
      <p:sp>
        <p:nvSpPr>
          <p:cNvPr id="927762" name="Rectangle 29"/>
          <p:cNvSpPr>
            <a:spLocks noChangeArrowheads="1"/>
          </p:cNvSpPr>
          <p:nvPr/>
        </p:nvSpPr>
        <p:spPr bwMode="auto">
          <a:xfrm>
            <a:off x="323850" y="1052513"/>
            <a:ext cx="8569325" cy="366712"/>
          </a:xfrm>
          <a:prstGeom prst="rect">
            <a:avLst/>
          </a:prstGeom>
          <a:noFill/>
          <a:ln w="9525">
            <a:noFill/>
            <a:miter lim="800000"/>
            <a:headEnd/>
            <a:tailEnd/>
          </a:ln>
        </p:spPr>
        <p:txBody>
          <a:bodyPr>
            <a:spAutoFit/>
          </a:bodyPr>
          <a:lstStyle/>
          <a:p>
            <a:endParaRPr lang="ja-JP" altLang="ja-JP" sz="1800" b="1">
              <a:solidFill>
                <a:srgbClr val="1C1C1C"/>
              </a:solidFill>
              <a:latin typeface="Arial" charset="0"/>
            </a:endParaRPr>
          </a:p>
        </p:txBody>
      </p:sp>
      <p:sp>
        <p:nvSpPr>
          <p:cNvPr id="927763" name="Text Box 12"/>
          <p:cNvSpPr txBox="1">
            <a:spLocks noChangeArrowheads="1"/>
          </p:cNvSpPr>
          <p:nvPr/>
        </p:nvSpPr>
        <p:spPr bwMode="auto">
          <a:xfrm>
            <a:off x="231775" y="6092825"/>
            <a:ext cx="8866188" cy="457200"/>
          </a:xfrm>
          <a:prstGeom prst="rect">
            <a:avLst/>
          </a:prstGeom>
          <a:noFill/>
          <a:ln w="9525">
            <a:noFill/>
            <a:miter lim="800000"/>
            <a:headEnd/>
            <a:tailEnd/>
          </a:ln>
        </p:spPr>
        <p:txBody>
          <a:bodyPr wrap="none">
            <a:spAutoFit/>
          </a:bodyPr>
          <a:lstStyle/>
          <a:p>
            <a:r>
              <a:rPr lang="ja-JP" altLang="en-US" sz="2400" dirty="0">
                <a:solidFill>
                  <a:schemeClr val="tx2"/>
                </a:solidFill>
                <a:latin typeface="HGP創英角ｺﾞｼｯｸUB" pitchFamily="50" charset="-128"/>
                <a:ea typeface="HGP創英角ｺﾞｼｯｸUB" pitchFamily="50" charset="-128"/>
              </a:rPr>
              <a:t>「効かないからもう</a:t>
            </a:r>
            <a:r>
              <a:rPr lang="en-US" altLang="ja-JP" sz="2400" dirty="0">
                <a:solidFill>
                  <a:schemeClr val="tx2"/>
                </a:solidFill>
                <a:latin typeface="HGP創英角ｺﾞｼｯｸUB" pitchFamily="50" charset="-128"/>
                <a:ea typeface="HGP創英角ｺﾞｼｯｸUB" pitchFamily="50" charset="-128"/>
              </a:rPr>
              <a:t>1</a:t>
            </a:r>
            <a:r>
              <a:rPr lang="ja-JP" altLang="en-US" sz="2400" dirty="0">
                <a:solidFill>
                  <a:schemeClr val="tx2"/>
                </a:solidFill>
                <a:latin typeface="HGP創英角ｺﾞｼｯｸUB" pitchFamily="50" charset="-128"/>
                <a:ea typeface="HGP創英角ｺﾞｼｯｸUB" pitchFamily="50" charset="-128"/>
              </a:rPr>
              <a:t>錠」や「痛みが軽いから半分だけのむ」はダメ！！</a:t>
            </a:r>
          </a:p>
        </p:txBody>
      </p:sp>
      <p:grpSp>
        <p:nvGrpSpPr>
          <p:cNvPr id="927764" name="Group 20"/>
          <p:cNvGrpSpPr>
            <a:grpSpLocks/>
          </p:cNvGrpSpPr>
          <p:nvPr/>
        </p:nvGrpSpPr>
        <p:grpSpPr bwMode="auto">
          <a:xfrm>
            <a:off x="42863" y="2857500"/>
            <a:ext cx="8929687" cy="3163888"/>
            <a:chOff x="27" y="1936"/>
            <a:chExt cx="5625" cy="1993"/>
          </a:xfrm>
        </p:grpSpPr>
        <p:sp>
          <p:nvSpPr>
            <p:cNvPr id="927765" name="AutoShape 21"/>
            <p:cNvSpPr>
              <a:spLocks noChangeArrowheads="1"/>
            </p:cNvSpPr>
            <p:nvPr/>
          </p:nvSpPr>
          <p:spPr bwMode="auto">
            <a:xfrm>
              <a:off x="340" y="2251"/>
              <a:ext cx="181" cy="1315"/>
            </a:xfrm>
            <a:prstGeom prst="upArrow">
              <a:avLst>
                <a:gd name="adj1" fmla="val 32593"/>
                <a:gd name="adj2" fmla="val 152636"/>
              </a:avLst>
            </a:prstGeom>
            <a:solidFill>
              <a:schemeClr val="tx2"/>
            </a:solidFill>
            <a:ln w="9525">
              <a:solidFill>
                <a:schemeClr val="tx1"/>
              </a:solidFill>
              <a:miter lim="800000"/>
              <a:headEnd/>
              <a:tailEnd/>
            </a:ln>
            <a:effectLst/>
          </p:spPr>
          <p:txBody>
            <a:bodyPr vert="eaVert" wrap="none" anchor="ctr"/>
            <a:lstStyle/>
            <a:p>
              <a:endParaRPr lang="ja-JP" altLang="en-US"/>
            </a:p>
          </p:txBody>
        </p:sp>
        <p:sp>
          <p:nvSpPr>
            <p:cNvPr id="927766" name="Text Box 22"/>
            <p:cNvSpPr txBox="1">
              <a:spLocks noChangeArrowheads="1"/>
            </p:cNvSpPr>
            <p:nvPr/>
          </p:nvSpPr>
          <p:spPr bwMode="auto">
            <a:xfrm>
              <a:off x="158" y="2523"/>
              <a:ext cx="289" cy="891"/>
            </a:xfrm>
            <a:prstGeom prst="rect">
              <a:avLst/>
            </a:prstGeom>
            <a:noFill/>
            <a:ln w="9525">
              <a:noFill/>
              <a:miter lim="800000"/>
              <a:headEnd/>
              <a:tailEnd/>
            </a:ln>
            <a:effectLst/>
          </p:spPr>
          <p:txBody>
            <a:bodyPr vert="eaVert" wrap="none">
              <a:spAutoFit/>
            </a:bodyPr>
            <a:lstStyle/>
            <a:p>
              <a:r>
                <a:rPr lang="ja-JP" altLang="en-US" sz="1800" b="1">
                  <a:latin typeface="Arial" charset="0"/>
                </a:rPr>
                <a:t>薬の血中濃度</a:t>
              </a:r>
            </a:p>
          </p:txBody>
        </p:sp>
        <p:sp>
          <p:nvSpPr>
            <p:cNvPr id="927767" name="Text Box 23"/>
            <p:cNvSpPr txBox="1">
              <a:spLocks noChangeArrowheads="1"/>
            </p:cNvSpPr>
            <p:nvPr/>
          </p:nvSpPr>
          <p:spPr bwMode="auto">
            <a:xfrm>
              <a:off x="295" y="1936"/>
              <a:ext cx="289" cy="315"/>
            </a:xfrm>
            <a:prstGeom prst="rect">
              <a:avLst/>
            </a:prstGeom>
            <a:noFill/>
            <a:ln w="9525">
              <a:noFill/>
              <a:miter lim="800000"/>
              <a:headEnd/>
              <a:tailEnd/>
            </a:ln>
            <a:effectLst/>
          </p:spPr>
          <p:txBody>
            <a:bodyPr vert="eaVert" wrap="none">
              <a:spAutoFit/>
            </a:bodyPr>
            <a:lstStyle/>
            <a:p>
              <a:r>
                <a:rPr lang="ja-JP" altLang="en-US" sz="1800" b="1">
                  <a:latin typeface="Arial" charset="0"/>
                </a:rPr>
                <a:t>高い</a:t>
              </a:r>
            </a:p>
          </p:txBody>
        </p:sp>
        <p:sp>
          <p:nvSpPr>
            <p:cNvPr id="927768" name="AutoShape 21"/>
            <p:cNvSpPr>
              <a:spLocks noChangeArrowheads="1"/>
            </p:cNvSpPr>
            <p:nvPr/>
          </p:nvSpPr>
          <p:spPr bwMode="auto">
            <a:xfrm>
              <a:off x="431" y="3657"/>
              <a:ext cx="453" cy="272"/>
            </a:xfrm>
            <a:prstGeom prst="roundRect">
              <a:avLst>
                <a:gd name="adj" fmla="val 16667"/>
              </a:avLst>
            </a:prstGeom>
            <a:solidFill>
              <a:schemeClr val="accent2"/>
            </a:solidFill>
            <a:ln w="9525">
              <a:noFill/>
              <a:round/>
              <a:headEnd/>
              <a:tailEnd/>
            </a:ln>
          </p:spPr>
          <p:txBody>
            <a:bodyPr wrap="none" anchor="ctr"/>
            <a:lstStyle/>
            <a:p>
              <a:pPr algn="ctr"/>
              <a:r>
                <a:rPr lang="ja-JP" altLang="en-US" sz="1800">
                  <a:solidFill>
                    <a:srgbClr val="FFFFCC"/>
                  </a:solidFill>
                  <a:latin typeface="Arial" charset="0"/>
                  <a:ea typeface="HGP創英角ｺﾞｼｯｸUB" pitchFamily="50" charset="-128"/>
                </a:rPr>
                <a:t>朝のむ</a:t>
              </a:r>
            </a:p>
          </p:txBody>
        </p:sp>
        <p:sp>
          <p:nvSpPr>
            <p:cNvPr id="927769" name="AutoShape 23"/>
            <p:cNvSpPr>
              <a:spLocks noChangeArrowheads="1"/>
            </p:cNvSpPr>
            <p:nvPr/>
          </p:nvSpPr>
          <p:spPr bwMode="auto">
            <a:xfrm>
              <a:off x="1746" y="3657"/>
              <a:ext cx="453" cy="272"/>
            </a:xfrm>
            <a:prstGeom prst="roundRect">
              <a:avLst>
                <a:gd name="adj" fmla="val 16667"/>
              </a:avLst>
            </a:prstGeom>
            <a:solidFill>
              <a:srgbClr val="FF3300"/>
            </a:solidFill>
            <a:ln w="9525">
              <a:noFill/>
              <a:round/>
              <a:headEnd/>
              <a:tailEnd/>
            </a:ln>
          </p:spPr>
          <p:txBody>
            <a:bodyPr wrap="none" anchor="ctr"/>
            <a:lstStyle/>
            <a:p>
              <a:pPr algn="ctr"/>
              <a:r>
                <a:rPr lang="ja-JP" altLang="en-US" sz="1800">
                  <a:solidFill>
                    <a:srgbClr val="FFFFCC"/>
                  </a:solidFill>
                  <a:latin typeface="Arial" charset="0"/>
                  <a:ea typeface="HGP創英角ｺﾞｼｯｸUB" pitchFamily="50" charset="-128"/>
                </a:rPr>
                <a:t>昼のむ</a:t>
              </a:r>
            </a:p>
          </p:txBody>
        </p:sp>
        <p:sp>
          <p:nvSpPr>
            <p:cNvPr id="927770" name="AutoShape 22"/>
            <p:cNvSpPr>
              <a:spLocks noChangeArrowheads="1"/>
            </p:cNvSpPr>
            <p:nvPr/>
          </p:nvSpPr>
          <p:spPr bwMode="auto">
            <a:xfrm>
              <a:off x="3152" y="3657"/>
              <a:ext cx="453" cy="272"/>
            </a:xfrm>
            <a:prstGeom prst="roundRect">
              <a:avLst>
                <a:gd name="adj" fmla="val 16667"/>
              </a:avLst>
            </a:prstGeom>
            <a:solidFill>
              <a:schemeClr val="hlink"/>
            </a:solidFill>
            <a:ln w="9525">
              <a:noFill/>
              <a:round/>
              <a:headEnd/>
              <a:tailEnd/>
            </a:ln>
          </p:spPr>
          <p:txBody>
            <a:bodyPr wrap="none" anchor="ctr"/>
            <a:lstStyle/>
            <a:p>
              <a:pPr algn="ctr"/>
              <a:r>
                <a:rPr lang="ja-JP" altLang="en-US" sz="1800">
                  <a:solidFill>
                    <a:srgbClr val="530325"/>
                  </a:solidFill>
                  <a:latin typeface="Arial" charset="0"/>
                  <a:ea typeface="HGP創英角ｺﾞｼｯｸUB" pitchFamily="50" charset="-128"/>
                </a:rPr>
                <a:t>夜のむ</a:t>
              </a:r>
            </a:p>
          </p:txBody>
        </p:sp>
        <p:sp>
          <p:nvSpPr>
            <p:cNvPr id="927771" name="AutoShape 27"/>
            <p:cNvSpPr>
              <a:spLocks noChangeArrowheads="1"/>
            </p:cNvSpPr>
            <p:nvPr/>
          </p:nvSpPr>
          <p:spPr bwMode="auto">
            <a:xfrm>
              <a:off x="930" y="3702"/>
              <a:ext cx="771" cy="182"/>
            </a:xfrm>
            <a:prstGeom prst="rightArrow">
              <a:avLst>
                <a:gd name="adj1" fmla="val 50000"/>
                <a:gd name="adj2" fmla="val 105907"/>
              </a:avLst>
            </a:prstGeom>
            <a:gradFill rotWithShape="1">
              <a:gsLst>
                <a:gs pos="0">
                  <a:schemeClr val="accent2"/>
                </a:gs>
                <a:gs pos="100000">
                  <a:srgbClr val="FF6600"/>
                </a:gs>
              </a:gsLst>
              <a:lin ang="0" scaled="1"/>
            </a:gradFill>
            <a:ln w="9525">
              <a:noFill/>
              <a:miter lim="800000"/>
              <a:headEnd/>
              <a:tailEnd/>
            </a:ln>
            <a:effectLst/>
          </p:spPr>
          <p:txBody>
            <a:bodyPr wrap="none" anchor="ctr"/>
            <a:lstStyle/>
            <a:p>
              <a:endParaRPr lang="ja-JP" altLang="en-US"/>
            </a:p>
          </p:txBody>
        </p:sp>
        <p:sp>
          <p:nvSpPr>
            <p:cNvPr id="927772" name="AutoShape 28"/>
            <p:cNvSpPr>
              <a:spLocks noChangeArrowheads="1"/>
            </p:cNvSpPr>
            <p:nvPr/>
          </p:nvSpPr>
          <p:spPr bwMode="auto">
            <a:xfrm>
              <a:off x="2336" y="3702"/>
              <a:ext cx="771" cy="182"/>
            </a:xfrm>
            <a:prstGeom prst="rightArrow">
              <a:avLst>
                <a:gd name="adj1" fmla="val 50000"/>
                <a:gd name="adj2" fmla="val 105907"/>
              </a:avLst>
            </a:prstGeom>
            <a:gradFill rotWithShape="1">
              <a:gsLst>
                <a:gs pos="0">
                  <a:srgbClr val="FF6600"/>
                </a:gs>
                <a:gs pos="100000">
                  <a:schemeClr val="hlink"/>
                </a:gs>
              </a:gsLst>
              <a:lin ang="0" scaled="1"/>
            </a:gradFill>
            <a:ln w="9525">
              <a:noFill/>
              <a:miter lim="800000"/>
              <a:headEnd/>
              <a:tailEnd/>
            </a:ln>
            <a:effectLst/>
          </p:spPr>
          <p:txBody>
            <a:bodyPr wrap="none" anchor="ctr"/>
            <a:lstStyle/>
            <a:p>
              <a:endParaRPr lang="ja-JP" altLang="en-US"/>
            </a:p>
          </p:txBody>
        </p:sp>
        <p:sp>
          <p:nvSpPr>
            <p:cNvPr id="927773" name="AutoShape 29"/>
            <p:cNvSpPr>
              <a:spLocks noChangeArrowheads="1"/>
            </p:cNvSpPr>
            <p:nvPr/>
          </p:nvSpPr>
          <p:spPr bwMode="auto">
            <a:xfrm>
              <a:off x="3696" y="3702"/>
              <a:ext cx="953" cy="182"/>
            </a:xfrm>
            <a:prstGeom prst="rightArrow">
              <a:avLst>
                <a:gd name="adj1" fmla="val 50000"/>
                <a:gd name="adj2" fmla="val 130907"/>
              </a:avLst>
            </a:prstGeom>
            <a:gradFill rotWithShape="1">
              <a:gsLst>
                <a:gs pos="0">
                  <a:schemeClr val="hlink"/>
                </a:gs>
                <a:gs pos="100000">
                  <a:schemeClr val="accent2"/>
                </a:gs>
              </a:gsLst>
              <a:lin ang="0" scaled="1"/>
            </a:gradFill>
            <a:ln w="9525">
              <a:noFill/>
              <a:miter lim="800000"/>
              <a:headEnd/>
              <a:tailEnd/>
            </a:ln>
            <a:effectLst/>
          </p:spPr>
          <p:txBody>
            <a:bodyPr wrap="none" anchor="ctr"/>
            <a:lstStyle/>
            <a:p>
              <a:endParaRPr lang="ja-JP" altLang="en-US"/>
            </a:p>
          </p:txBody>
        </p:sp>
        <p:sp>
          <p:nvSpPr>
            <p:cNvPr id="927774" name="Text Box 30"/>
            <p:cNvSpPr txBox="1">
              <a:spLocks noChangeArrowheads="1"/>
            </p:cNvSpPr>
            <p:nvPr/>
          </p:nvSpPr>
          <p:spPr bwMode="auto">
            <a:xfrm>
              <a:off x="4694" y="2115"/>
              <a:ext cx="822" cy="231"/>
            </a:xfrm>
            <a:prstGeom prst="rect">
              <a:avLst/>
            </a:prstGeom>
            <a:noFill/>
            <a:ln w="9525">
              <a:noFill/>
              <a:miter lim="800000"/>
              <a:headEnd/>
              <a:tailEnd/>
            </a:ln>
            <a:effectLst/>
          </p:spPr>
          <p:txBody>
            <a:bodyPr wrap="none">
              <a:spAutoFit/>
            </a:bodyPr>
            <a:lstStyle/>
            <a:p>
              <a:r>
                <a:rPr lang="ja-JP" altLang="en-US" sz="1800" b="1">
                  <a:latin typeface="Arial" charset="0"/>
                </a:rPr>
                <a:t>危険な範囲</a:t>
              </a:r>
            </a:p>
          </p:txBody>
        </p:sp>
        <p:sp>
          <p:nvSpPr>
            <p:cNvPr id="927775" name="Text Box 31"/>
            <p:cNvSpPr txBox="1">
              <a:spLocks noChangeArrowheads="1"/>
            </p:cNvSpPr>
            <p:nvPr/>
          </p:nvSpPr>
          <p:spPr bwMode="auto">
            <a:xfrm>
              <a:off x="4694" y="2568"/>
              <a:ext cx="816" cy="404"/>
            </a:xfrm>
            <a:prstGeom prst="rect">
              <a:avLst/>
            </a:prstGeom>
            <a:noFill/>
            <a:ln w="9525">
              <a:noFill/>
              <a:miter lim="800000"/>
              <a:headEnd/>
              <a:tailEnd/>
            </a:ln>
            <a:effectLst/>
          </p:spPr>
          <p:txBody>
            <a:bodyPr wrap="none">
              <a:spAutoFit/>
            </a:bodyPr>
            <a:lstStyle/>
            <a:p>
              <a:r>
                <a:rPr lang="ja-JP" altLang="en-US" sz="1800" b="1">
                  <a:latin typeface="Arial" charset="0"/>
                </a:rPr>
                <a:t>効き目が</a:t>
              </a:r>
            </a:p>
            <a:p>
              <a:r>
                <a:rPr lang="ja-JP" altLang="en-US" sz="1800" b="1">
                  <a:latin typeface="Arial" charset="0"/>
                </a:rPr>
                <a:t>現れる範囲</a:t>
              </a:r>
            </a:p>
          </p:txBody>
        </p:sp>
        <p:sp>
          <p:nvSpPr>
            <p:cNvPr id="927776" name="Text Box 32"/>
            <p:cNvSpPr txBox="1">
              <a:spLocks noChangeArrowheads="1"/>
            </p:cNvSpPr>
            <p:nvPr/>
          </p:nvSpPr>
          <p:spPr bwMode="auto">
            <a:xfrm>
              <a:off x="4694" y="3158"/>
              <a:ext cx="958" cy="404"/>
            </a:xfrm>
            <a:prstGeom prst="rect">
              <a:avLst/>
            </a:prstGeom>
            <a:noFill/>
            <a:ln w="9525">
              <a:noFill/>
              <a:miter lim="800000"/>
              <a:headEnd/>
              <a:tailEnd/>
            </a:ln>
            <a:effectLst/>
          </p:spPr>
          <p:txBody>
            <a:bodyPr wrap="none">
              <a:spAutoFit/>
            </a:bodyPr>
            <a:lstStyle/>
            <a:p>
              <a:r>
                <a:rPr lang="ja-JP" altLang="en-US" sz="1800" b="1">
                  <a:latin typeface="Arial" charset="0"/>
                </a:rPr>
                <a:t>効き目が</a:t>
              </a:r>
            </a:p>
            <a:p>
              <a:r>
                <a:rPr lang="ja-JP" altLang="en-US" sz="1800" b="1">
                  <a:latin typeface="Arial" charset="0"/>
                </a:rPr>
                <a:t>現れない範囲</a:t>
              </a:r>
            </a:p>
          </p:txBody>
        </p:sp>
        <p:sp>
          <p:nvSpPr>
            <p:cNvPr id="927777" name="Text Box 33"/>
            <p:cNvSpPr txBox="1">
              <a:spLocks noChangeArrowheads="1"/>
            </p:cNvSpPr>
            <p:nvPr/>
          </p:nvSpPr>
          <p:spPr bwMode="auto">
            <a:xfrm>
              <a:off x="27" y="3657"/>
              <a:ext cx="404" cy="231"/>
            </a:xfrm>
            <a:prstGeom prst="rect">
              <a:avLst/>
            </a:prstGeom>
            <a:noFill/>
            <a:ln w="9525">
              <a:noFill/>
              <a:miter lim="800000"/>
              <a:headEnd/>
              <a:tailEnd/>
            </a:ln>
            <a:effectLst/>
          </p:spPr>
          <p:txBody>
            <a:bodyPr wrap="none">
              <a:spAutoFit/>
            </a:bodyPr>
            <a:lstStyle/>
            <a:p>
              <a:r>
                <a:rPr lang="ja-JP" altLang="en-US" sz="1800" b="1">
                  <a:latin typeface="Arial" charset="0"/>
                </a:rPr>
                <a:t>時間</a:t>
              </a:r>
            </a:p>
          </p:txBody>
        </p:sp>
      </p:grpSp>
      <p:sp>
        <p:nvSpPr>
          <p:cNvPr id="927778" name="Text Box 4"/>
          <p:cNvSpPr txBox="1">
            <a:spLocks noChangeArrowheads="1"/>
          </p:cNvSpPr>
          <p:nvPr/>
        </p:nvSpPr>
        <p:spPr bwMode="auto">
          <a:xfrm>
            <a:off x="784225" y="6583363"/>
            <a:ext cx="184150" cy="274637"/>
          </a:xfrm>
          <a:prstGeom prst="rect">
            <a:avLst/>
          </a:prstGeom>
          <a:noFill/>
          <a:ln w="9525">
            <a:noFill/>
            <a:miter lim="800000"/>
            <a:headEnd/>
            <a:tailEnd/>
          </a:ln>
        </p:spPr>
        <p:txBody>
          <a:bodyPr wrap="none">
            <a:spAutoFit/>
          </a:bodyPr>
          <a:lstStyle/>
          <a:p>
            <a:pPr algn="ctr">
              <a:spcBef>
                <a:spcPct val="50000"/>
              </a:spcBef>
            </a:pPr>
            <a:endParaRPr lang="ja-JP" altLang="ja-JP" sz="1200"/>
          </a:p>
        </p:txBody>
      </p:sp>
      <p:grpSp>
        <p:nvGrpSpPr>
          <p:cNvPr id="927779" name="Group 35"/>
          <p:cNvGrpSpPr>
            <a:grpSpLocks/>
          </p:cNvGrpSpPr>
          <p:nvPr/>
        </p:nvGrpSpPr>
        <p:grpSpPr bwMode="auto">
          <a:xfrm>
            <a:off x="900113" y="2781300"/>
            <a:ext cx="6624637" cy="2519363"/>
            <a:chOff x="612" y="66"/>
            <a:chExt cx="4218" cy="1587"/>
          </a:xfrm>
        </p:grpSpPr>
        <p:sp>
          <p:nvSpPr>
            <p:cNvPr id="927780" name="Freeform 22"/>
            <p:cNvSpPr>
              <a:spLocks/>
            </p:cNvSpPr>
            <p:nvPr/>
          </p:nvSpPr>
          <p:spPr bwMode="auto">
            <a:xfrm>
              <a:off x="3333" y="66"/>
              <a:ext cx="1497" cy="1550"/>
            </a:xfrm>
            <a:custGeom>
              <a:avLst/>
              <a:gdLst>
                <a:gd name="T0" fmla="*/ 0 w 1452"/>
                <a:gd name="T1" fmla="*/ 1550 h 1550"/>
                <a:gd name="T2" fmla="*/ 363 w 1452"/>
                <a:gd name="T3" fmla="*/ 189 h 1550"/>
                <a:gd name="T4" fmla="*/ 1452 w 1452"/>
                <a:gd name="T5" fmla="*/ 416 h 1550"/>
                <a:gd name="T6" fmla="*/ 0 60000 65536"/>
                <a:gd name="T7" fmla="*/ 0 60000 65536"/>
                <a:gd name="T8" fmla="*/ 0 60000 65536"/>
                <a:gd name="T9" fmla="*/ 0 w 1452"/>
                <a:gd name="T10" fmla="*/ 0 h 1550"/>
                <a:gd name="T11" fmla="*/ 1452 w 1452"/>
                <a:gd name="T12" fmla="*/ 1550 h 1550"/>
              </a:gdLst>
              <a:ahLst/>
              <a:cxnLst>
                <a:cxn ang="T6">
                  <a:pos x="T0" y="T1"/>
                </a:cxn>
                <a:cxn ang="T7">
                  <a:pos x="T2" y="T3"/>
                </a:cxn>
                <a:cxn ang="T8">
                  <a:pos x="T4" y="T5"/>
                </a:cxn>
              </a:cxnLst>
              <a:rect l="T9" t="T10" r="T11" b="T12"/>
              <a:pathLst>
                <a:path w="1452" h="1550">
                  <a:moveTo>
                    <a:pt x="0" y="1550"/>
                  </a:moveTo>
                  <a:cubicBezTo>
                    <a:pt x="60" y="964"/>
                    <a:pt x="121" y="378"/>
                    <a:pt x="363" y="189"/>
                  </a:cubicBezTo>
                  <a:cubicBezTo>
                    <a:pt x="605" y="0"/>
                    <a:pt x="1028" y="208"/>
                    <a:pt x="1452" y="416"/>
                  </a:cubicBezTo>
                </a:path>
              </a:pathLst>
            </a:custGeom>
            <a:noFill/>
            <a:ln w="76200">
              <a:solidFill>
                <a:srgbClr val="FF3300"/>
              </a:solidFill>
              <a:round/>
              <a:headEnd/>
              <a:tailEnd/>
            </a:ln>
          </p:spPr>
          <p:txBody>
            <a:bodyPr/>
            <a:lstStyle/>
            <a:p>
              <a:endParaRPr lang="ja-JP" altLang="ja-JP" sz="1800">
                <a:latin typeface="Arial" charset="0"/>
              </a:endParaRPr>
            </a:p>
          </p:txBody>
        </p:sp>
        <p:sp>
          <p:nvSpPr>
            <p:cNvPr id="927781" name="Freeform 19"/>
            <p:cNvSpPr>
              <a:spLocks/>
            </p:cNvSpPr>
            <p:nvPr/>
          </p:nvSpPr>
          <p:spPr bwMode="auto">
            <a:xfrm>
              <a:off x="612" y="572"/>
              <a:ext cx="1361" cy="1081"/>
            </a:xfrm>
            <a:custGeom>
              <a:avLst/>
              <a:gdLst>
                <a:gd name="T0" fmla="*/ 0 w 1270"/>
                <a:gd name="T1" fmla="*/ 1081 h 1081"/>
                <a:gd name="T2" fmla="*/ 538 w 1270"/>
                <a:gd name="T3" fmla="*/ 83 h 1081"/>
                <a:gd name="T4" fmla="*/ 1676 w 1270"/>
                <a:gd name="T5" fmla="*/ 582 h 1081"/>
                <a:gd name="T6" fmla="*/ 0 60000 65536"/>
                <a:gd name="T7" fmla="*/ 0 60000 65536"/>
                <a:gd name="T8" fmla="*/ 0 60000 65536"/>
                <a:gd name="T9" fmla="*/ 0 w 1270"/>
                <a:gd name="T10" fmla="*/ 0 h 1081"/>
                <a:gd name="T11" fmla="*/ 1270 w 1270"/>
                <a:gd name="T12" fmla="*/ 1081 h 1081"/>
              </a:gdLst>
              <a:ahLst/>
              <a:cxnLst>
                <a:cxn ang="T6">
                  <a:pos x="T0" y="T1"/>
                </a:cxn>
                <a:cxn ang="T7">
                  <a:pos x="T2" y="T3"/>
                </a:cxn>
                <a:cxn ang="T8">
                  <a:pos x="T4" y="T5"/>
                </a:cxn>
              </a:cxnLst>
              <a:rect l="T9" t="T10" r="T11" b="T12"/>
              <a:pathLst>
                <a:path w="1270" h="1081">
                  <a:moveTo>
                    <a:pt x="0" y="1081"/>
                  </a:moveTo>
                  <a:cubicBezTo>
                    <a:pt x="98" y="623"/>
                    <a:pt x="196" y="166"/>
                    <a:pt x="408" y="83"/>
                  </a:cubicBezTo>
                  <a:cubicBezTo>
                    <a:pt x="620" y="0"/>
                    <a:pt x="945" y="291"/>
                    <a:pt x="1270" y="582"/>
                  </a:cubicBezTo>
                </a:path>
              </a:pathLst>
            </a:custGeom>
            <a:noFill/>
            <a:ln w="76200">
              <a:solidFill>
                <a:srgbClr val="FF3300"/>
              </a:solidFill>
              <a:round/>
              <a:headEnd/>
              <a:tailEnd/>
            </a:ln>
          </p:spPr>
          <p:txBody>
            <a:bodyPr/>
            <a:lstStyle/>
            <a:p>
              <a:endParaRPr lang="ja-JP" altLang="ja-JP" sz="1800">
                <a:latin typeface="Arial" charset="0"/>
              </a:endParaRPr>
            </a:p>
          </p:txBody>
        </p:sp>
        <p:sp>
          <p:nvSpPr>
            <p:cNvPr id="927782" name="Freeform 38"/>
            <p:cNvSpPr>
              <a:spLocks/>
            </p:cNvSpPr>
            <p:nvPr/>
          </p:nvSpPr>
          <p:spPr bwMode="auto">
            <a:xfrm>
              <a:off x="1973" y="1162"/>
              <a:ext cx="1361" cy="454"/>
            </a:xfrm>
            <a:custGeom>
              <a:avLst/>
              <a:gdLst/>
              <a:ahLst/>
              <a:cxnLst>
                <a:cxn ang="0">
                  <a:pos x="0" y="0"/>
                </a:cxn>
                <a:cxn ang="0">
                  <a:pos x="635" y="363"/>
                </a:cxn>
                <a:cxn ang="0">
                  <a:pos x="1361" y="454"/>
                </a:cxn>
              </a:cxnLst>
              <a:rect l="0" t="0" r="r" b="b"/>
              <a:pathLst>
                <a:path w="1361" h="454">
                  <a:moveTo>
                    <a:pt x="0" y="0"/>
                  </a:moveTo>
                  <a:cubicBezTo>
                    <a:pt x="204" y="143"/>
                    <a:pt x="408" y="287"/>
                    <a:pt x="635" y="363"/>
                  </a:cubicBezTo>
                  <a:cubicBezTo>
                    <a:pt x="862" y="439"/>
                    <a:pt x="1111" y="446"/>
                    <a:pt x="1361" y="454"/>
                  </a:cubicBezTo>
                </a:path>
              </a:pathLst>
            </a:custGeom>
            <a:noFill/>
            <a:ln w="76200" cmpd="sng">
              <a:solidFill>
                <a:srgbClr val="FF3300"/>
              </a:solidFill>
              <a:round/>
              <a:headEnd/>
              <a:tailEnd/>
            </a:ln>
            <a:effectLst/>
          </p:spPr>
          <p:txBody>
            <a:bodyPr/>
            <a:lstStyle/>
            <a:p>
              <a:endParaRPr lang="ja-JP" altLang="en-US"/>
            </a:p>
          </p:txBody>
        </p:sp>
      </p:grpSp>
      <p:sp>
        <p:nvSpPr>
          <p:cNvPr id="927783" name="Rectangle 39"/>
          <p:cNvSpPr>
            <a:spLocks noChangeArrowheads="1"/>
          </p:cNvSpPr>
          <p:nvPr/>
        </p:nvSpPr>
        <p:spPr bwMode="auto">
          <a:xfrm>
            <a:off x="684213" y="1196975"/>
            <a:ext cx="7775575" cy="1036638"/>
          </a:xfrm>
          <a:prstGeom prst="rect">
            <a:avLst/>
          </a:prstGeom>
          <a:gradFill rotWithShape="0">
            <a:gsLst>
              <a:gs pos="0">
                <a:srgbClr val="FFFF00"/>
              </a:gs>
              <a:gs pos="50000">
                <a:srgbClr val="FFFF00">
                  <a:gamma/>
                  <a:tint val="0"/>
                  <a:invGamma/>
                </a:srgbClr>
              </a:gs>
              <a:gs pos="100000">
                <a:srgbClr val="FFFF00"/>
              </a:gs>
            </a:gsLst>
            <a:lin ang="5400000" scaled="1"/>
          </a:gradFill>
          <a:ln w="9525">
            <a:noFill/>
            <a:miter lim="800000"/>
            <a:headEnd/>
            <a:tailEnd/>
          </a:ln>
          <a:effectLst/>
        </p:spPr>
        <p:txBody>
          <a:bodyPr lIns="90000" tIns="46800" rIns="90000" bIns="46800">
            <a:spAutoFit/>
          </a:bodyPr>
          <a:lstStyle/>
          <a:p>
            <a:pPr algn="ctr"/>
            <a:r>
              <a:rPr lang="ja-JP" altLang="en-US" sz="2400" b="1">
                <a:solidFill>
                  <a:srgbClr val="1C1C1C"/>
                </a:solidFill>
                <a:effectLst>
                  <a:outerShdw blurRad="38100" dist="38100" dir="2700000" algn="tl">
                    <a:srgbClr val="000000"/>
                  </a:outerShdw>
                </a:effectLst>
                <a:latin typeface="Tahoma" pitchFamily="34" charset="0"/>
                <a:ea typeface="HG創英角ﾎﾟｯﾌﾟ体" pitchFamily="49" charset="-128"/>
              </a:rPr>
              <a:t>血中のう度：血液の中のくすりの量</a:t>
            </a:r>
          </a:p>
          <a:p>
            <a:pPr algn="ctr"/>
            <a:endParaRPr lang="ja-JP" altLang="en-US" sz="1800" b="1">
              <a:solidFill>
                <a:srgbClr val="1C1C1C"/>
              </a:solidFill>
              <a:effectLst>
                <a:outerShdw blurRad="38100" dist="38100" dir="2700000" algn="tl">
                  <a:srgbClr val="000000"/>
                </a:outerShdw>
              </a:effectLst>
              <a:latin typeface="Tahoma" pitchFamily="34" charset="0"/>
            </a:endParaRPr>
          </a:p>
          <a:p>
            <a:pPr algn="ctr"/>
            <a:r>
              <a:rPr lang="ja-JP" altLang="en-US" sz="2000" b="1">
                <a:solidFill>
                  <a:srgbClr val="1C1C1C"/>
                </a:solidFill>
                <a:effectLst>
                  <a:outerShdw blurRad="38100" dist="38100" dir="2700000" algn="tl">
                    <a:srgbClr val="000000"/>
                  </a:outerShdw>
                </a:effectLst>
                <a:latin typeface="Arial" charset="0"/>
              </a:rPr>
              <a:t>くすりが一番働くのは、「血中のう度」、ちょうど良い範囲の時です。</a:t>
            </a:r>
          </a:p>
        </p:txBody>
      </p:sp>
      <p:sp>
        <p:nvSpPr>
          <p:cNvPr id="927784" name="AutoShape 40"/>
          <p:cNvSpPr>
            <a:spLocks noChangeArrowheads="1"/>
          </p:cNvSpPr>
          <p:nvPr/>
        </p:nvSpPr>
        <p:spPr bwMode="auto">
          <a:xfrm>
            <a:off x="1187450" y="260350"/>
            <a:ext cx="6264275" cy="865188"/>
          </a:xfrm>
          <a:prstGeom prst="roundRect">
            <a:avLst>
              <a:gd name="adj" fmla="val 16667"/>
            </a:avLst>
          </a:prstGeom>
          <a:solidFill>
            <a:schemeClr val="accent2">
              <a:lumMod val="20000"/>
              <a:lumOff val="80000"/>
            </a:schemeClr>
          </a:solidFill>
          <a:ln w="9525">
            <a:noFill/>
            <a:miter lim="800000"/>
            <a:headEnd/>
            <a:tailEnd/>
          </a:ln>
          <a:effectLst/>
        </p:spPr>
        <p:txBody>
          <a:bodyPr wrap="none" anchor="ctr"/>
          <a:lstStyle/>
          <a:p>
            <a:pPr algn="ctr"/>
            <a:r>
              <a:rPr lang="ja-JP" altLang="en-US" sz="2800" dirty="0">
                <a:solidFill>
                  <a:schemeClr val="tx2"/>
                </a:solidFill>
                <a:ea typeface="HG創英角ﾎﾟｯﾌﾟ体" pitchFamily="49" charset="-128"/>
              </a:rPr>
              <a:t>～薬の決まりを知るために～</a:t>
            </a:r>
          </a:p>
          <a:p>
            <a:pPr algn="ctr"/>
            <a:r>
              <a:rPr lang="ja-JP" altLang="en-US" sz="2800" dirty="0">
                <a:solidFill>
                  <a:schemeClr val="tx2"/>
                </a:solidFill>
                <a:ea typeface="HG創英角ﾎﾟｯﾌﾟ体" pitchFamily="49" charset="-128"/>
              </a:rPr>
              <a:t>薬の血中濃度</a:t>
            </a:r>
          </a:p>
        </p:txBody>
      </p:sp>
      <p:sp>
        <p:nvSpPr>
          <p:cNvPr id="927785" name="Text Box 41"/>
          <p:cNvSpPr txBox="1">
            <a:spLocks noChangeArrowheads="1"/>
          </p:cNvSpPr>
          <p:nvPr/>
        </p:nvSpPr>
        <p:spPr bwMode="auto">
          <a:xfrm>
            <a:off x="7504113" y="4514850"/>
            <a:ext cx="184150" cy="366713"/>
          </a:xfrm>
          <a:prstGeom prst="rect">
            <a:avLst/>
          </a:prstGeom>
          <a:noFill/>
          <a:ln w="12700">
            <a:noFill/>
            <a:miter lim="800000"/>
            <a:headEnd/>
            <a:tailEnd/>
          </a:ln>
          <a:effectLst/>
        </p:spPr>
        <p:txBody>
          <a:bodyPr wrap="none">
            <a:spAutoFit/>
          </a:bodyPr>
          <a:lstStyle/>
          <a:p>
            <a:endParaRPr lang="ja-JP" altLang="ja-JP" sz="1800">
              <a:latin typeface="Tahoma" pitchFamily="34" charset="0"/>
            </a:endParaRPr>
          </a:p>
        </p:txBody>
      </p:sp>
    </p:spTree>
    <p:extLst>
      <p:ext uri="{BB962C8B-B14F-4D97-AF65-F5344CB8AC3E}">
        <p14:creationId xmlns:p14="http://schemas.microsoft.com/office/powerpoint/2010/main" val="18199927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upRight)">
                                      <p:cBhvr>
                                        <p:cTn id="7" dur="5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927779"/>
                                        </p:tgtEl>
                                        <p:attrNameLst>
                                          <p:attrName>style.visibility</p:attrName>
                                        </p:attrNameLst>
                                      </p:cBhvr>
                                      <p:to>
                                        <p:strVal val="visible"/>
                                      </p:to>
                                    </p:set>
                                    <p:animEffect transition="in" filter="strips(upRight)">
                                      <p:cBhvr>
                                        <p:cTn id="12" dur="5000"/>
                                        <p:tgtEl>
                                          <p:spTgt spid="927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4" name="Rectangle 2"/>
          <p:cNvSpPr>
            <a:spLocks noGrp="1" noChangeArrowheads="1"/>
          </p:cNvSpPr>
          <p:nvPr>
            <p:ph type="title" idx="4294967295"/>
          </p:nvPr>
        </p:nvSpPr>
        <p:spPr>
          <a:xfrm>
            <a:off x="539552" y="332656"/>
            <a:ext cx="8229600" cy="1143000"/>
          </a:xfrm>
        </p:spPr>
        <p:txBody>
          <a:bodyPr/>
          <a:lstStyle/>
          <a:p>
            <a:pPr marL="0" indent="0" algn="ctr">
              <a:buNone/>
            </a:pPr>
            <a:r>
              <a:rPr lang="ja-JP" altLang="en-US" sz="5400" dirty="0">
                <a:solidFill>
                  <a:schemeClr val="tx2"/>
                </a:solidFill>
                <a:ea typeface="HG創英角ﾎﾟｯﾌﾟ体" pitchFamily="49" charset="-128"/>
              </a:rPr>
              <a:t>用法･用量</a:t>
            </a:r>
          </a:p>
        </p:txBody>
      </p:sp>
      <p:pic>
        <p:nvPicPr>
          <p:cNvPr id="980995" name="Picture 3"/>
          <p:cNvPicPr>
            <a:picLocks noGrp="1" noChangeAspect="1" noChangeArrowheads="1"/>
          </p:cNvPicPr>
          <p:nvPr>
            <p:ph idx="4294967295"/>
          </p:nvPr>
        </p:nvPicPr>
        <p:blipFill>
          <a:blip r:embed="rId2" cstate="print"/>
          <a:srcRect/>
          <a:stretch>
            <a:fillRect/>
          </a:stretch>
        </p:blipFill>
        <p:spPr>
          <a:xfrm>
            <a:off x="0" y="2232025"/>
            <a:ext cx="9144000" cy="3589338"/>
          </a:xfrm>
          <a:noFill/>
        </p:spPr>
      </p:pic>
      <p:sp>
        <p:nvSpPr>
          <p:cNvPr id="980996" name="Line 4"/>
          <p:cNvSpPr>
            <a:spLocks noChangeShapeType="1"/>
          </p:cNvSpPr>
          <p:nvPr/>
        </p:nvSpPr>
        <p:spPr bwMode="auto">
          <a:xfrm>
            <a:off x="1763713" y="2997200"/>
            <a:ext cx="1584325" cy="0"/>
          </a:xfrm>
          <a:prstGeom prst="line">
            <a:avLst/>
          </a:prstGeom>
          <a:noFill/>
          <a:ln w="25400">
            <a:solidFill>
              <a:srgbClr val="FF0000"/>
            </a:solidFill>
            <a:round/>
            <a:headEnd/>
            <a:tailEnd/>
          </a:ln>
        </p:spPr>
        <p:txBody>
          <a:bodyPr/>
          <a:lstStyle/>
          <a:p>
            <a:endParaRPr lang="ja-JP" altLang="en-US"/>
          </a:p>
        </p:txBody>
      </p:sp>
      <p:sp>
        <p:nvSpPr>
          <p:cNvPr id="980997" name="Line 5"/>
          <p:cNvSpPr>
            <a:spLocks noChangeShapeType="1"/>
          </p:cNvSpPr>
          <p:nvPr/>
        </p:nvSpPr>
        <p:spPr bwMode="auto">
          <a:xfrm>
            <a:off x="1763713" y="3213100"/>
            <a:ext cx="863600" cy="0"/>
          </a:xfrm>
          <a:prstGeom prst="line">
            <a:avLst/>
          </a:prstGeom>
          <a:noFill/>
          <a:ln w="25400">
            <a:solidFill>
              <a:srgbClr val="FF0000"/>
            </a:solidFill>
            <a:round/>
            <a:headEnd/>
            <a:tailEnd/>
          </a:ln>
        </p:spPr>
        <p:txBody>
          <a:bodyPr/>
          <a:lstStyle/>
          <a:p>
            <a:endParaRPr lang="ja-JP" altLang="en-US"/>
          </a:p>
        </p:txBody>
      </p:sp>
      <p:sp>
        <p:nvSpPr>
          <p:cNvPr id="980998" name="Oval 6"/>
          <p:cNvSpPr>
            <a:spLocks noChangeArrowheads="1"/>
          </p:cNvSpPr>
          <p:nvPr/>
        </p:nvSpPr>
        <p:spPr bwMode="auto">
          <a:xfrm>
            <a:off x="3348038" y="4581525"/>
            <a:ext cx="2447925" cy="1079500"/>
          </a:xfrm>
          <a:prstGeom prst="ellipse">
            <a:avLst/>
          </a:prstGeom>
          <a:solidFill>
            <a:schemeClr val="accent1">
              <a:alpha val="0"/>
            </a:schemeClr>
          </a:solidFill>
          <a:ln w="38100">
            <a:solidFill>
              <a:srgbClr val="FF0000"/>
            </a:solidFill>
            <a:round/>
            <a:headEnd/>
            <a:tailEnd/>
          </a:ln>
        </p:spPr>
        <p:txBody>
          <a:bodyPr wrap="none" anchor="ctr"/>
          <a:lstStyle/>
          <a:p>
            <a:endParaRPr lang="ja-JP" altLang="ja-JP" sz="1800">
              <a:latin typeface="Arial" charset="0"/>
              <a:ea typeface="ＤＦＰ超極太明朝体" pitchFamily="18" charset="-128"/>
            </a:endParaRPr>
          </a:p>
        </p:txBody>
      </p:sp>
      <p:sp>
        <p:nvSpPr>
          <p:cNvPr id="980999" name="Line 7"/>
          <p:cNvSpPr>
            <a:spLocks noChangeShapeType="1"/>
          </p:cNvSpPr>
          <p:nvPr/>
        </p:nvSpPr>
        <p:spPr bwMode="auto">
          <a:xfrm>
            <a:off x="4500563" y="3141663"/>
            <a:ext cx="1800225" cy="0"/>
          </a:xfrm>
          <a:prstGeom prst="line">
            <a:avLst/>
          </a:prstGeom>
          <a:noFill/>
          <a:ln w="25400">
            <a:solidFill>
              <a:srgbClr val="FF0000"/>
            </a:solidFill>
            <a:round/>
            <a:headEnd/>
            <a:tailEnd/>
          </a:ln>
        </p:spPr>
        <p:txBody>
          <a:bodyPr/>
          <a:lstStyle/>
          <a:p>
            <a:endParaRPr lang="ja-JP" altLang="en-US"/>
          </a:p>
        </p:txBody>
      </p:sp>
      <p:sp>
        <p:nvSpPr>
          <p:cNvPr id="981000" name="Rectangle 8"/>
          <p:cNvSpPr>
            <a:spLocks noChangeArrowheads="1"/>
          </p:cNvSpPr>
          <p:nvPr/>
        </p:nvSpPr>
        <p:spPr bwMode="auto">
          <a:xfrm>
            <a:off x="395288" y="3141663"/>
            <a:ext cx="3744912" cy="1008062"/>
          </a:xfrm>
          <a:prstGeom prst="rect">
            <a:avLst/>
          </a:prstGeom>
          <a:noFill/>
          <a:ln w="25400">
            <a:solidFill>
              <a:srgbClr val="FF0000"/>
            </a:solidFill>
            <a:miter lim="800000"/>
            <a:headEnd/>
            <a:tailEnd/>
          </a:ln>
        </p:spPr>
        <p:txBody>
          <a:bodyPr wrap="none" anchor="ctr"/>
          <a:lstStyle/>
          <a:p>
            <a:endParaRPr lang="ja-JP" altLang="ja-JP" sz="1800">
              <a:latin typeface="Garamond" pitchFamily="18" charset="0"/>
            </a:endParaRPr>
          </a:p>
        </p:txBody>
      </p:sp>
    </p:spTree>
    <p:extLst>
      <p:ext uri="{BB962C8B-B14F-4D97-AF65-F5344CB8AC3E}">
        <p14:creationId xmlns:p14="http://schemas.microsoft.com/office/powerpoint/2010/main" val="8650954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idx="4294967295"/>
          </p:nvPr>
        </p:nvSpPr>
        <p:spPr>
          <a:xfrm>
            <a:off x="0" y="116632"/>
            <a:ext cx="9144000" cy="881906"/>
          </a:xfrm>
          <a:noFill/>
          <a:ln w="38100">
            <a:noFill/>
          </a:ln>
        </p:spPr>
        <p:txBody>
          <a:bodyPr/>
          <a:lstStyle/>
          <a:p>
            <a:pPr marL="0" indent="0" algn="ctr" eaLnBrk="1" hangingPunct="1">
              <a:buNone/>
            </a:pPr>
            <a:r>
              <a:rPr lang="ja-JP" altLang="en-US" sz="4000" dirty="0" smtClean="0">
                <a:solidFill>
                  <a:schemeClr val="tx2"/>
                </a:solidFill>
                <a:ea typeface="HG創英角ﾎﾟｯﾌﾟ体" pitchFamily="49" charset="-128"/>
              </a:rPr>
              <a:t>○コップ１杯の水かぬるま湯で飲もう</a:t>
            </a:r>
          </a:p>
        </p:txBody>
      </p:sp>
      <p:sp>
        <p:nvSpPr>
          <p:cNvPr id="7173" name="Rectangle 3"/>
          <p:cNvSpPr>
            <a:spLocks noGrp="1" noChangeArrowheads="1"/>
          </p:cNvSpPr>
          <p:nvPr>
            <p:ph type="body" sz="half" idx="4294967295"/>
          </p:nvPr>
        </p:nvSpPr>
        <p:spPr>
          <a:xfrm>
            <a:off x="0" y="1600200"/>
            <a:ext cx="4043363" cy="1828800"/>
          </a:xfrm>
        </p:spPr>
        <p:txBody>
          <a:bodyPr/>
          <a:lstStyle/>
          <a:p>
            <a:pPr eaLnBrk="1" hangingPunct="1">
              <a:buFontTx/>
              <a:buNone/>
            </a:pPr>
            <a:r>
              <a:rPr lang="ja-JP" altLang="en-US" sz="2800" b="1" dirty="0" smtClean="0">
                <a:latin typeface="HGP創英角ｺﾞｼｯｸUB" pitchFamily="50" charset="-128"/>
                <a:ea typeface="HGP創英角ｺﾞｼｯｸUB" pitchFamily="50" charset="-128"/>
              </a:rPr>
              <a:t>水の量が少ないと、のどの途中でとまってはれたり痛くなったりするんだ。</a:t>
            </a:r>
          </a:p>
        </p:txBody>
      </p:sp>
      <p:graphicFrame>
        <p:nvGraphicFramePr>
          <p:cNvPr id="7170" name="Object 7"/>
          <p:cNvGraphicFramePr>
            <a:graphicFrameLocks noGrp="1" noChangeAspect="1"/>
          </p:cNvGraphicFramePr>
          <p:nvPr>
            <p:ph sz="quarter" idx="4294967295"/>
          </p:nvPr>
        </p:nvGraphicFramePr>
        <p:xfrm>
          <a:off x="5614988" y="4102100"/>
          <a:ext cx="3529012" cy="2647950"/>
        </p:xfrm>
        <a:graphic>
          <a:graphicData uri="http://schemas.openxmlformats.org/presentationml/2006/ole">
            <mc:AlternateContent xmlns:mc="http://schemas.openxmlformats.org/markup-compatibility/2006">
              <mc:Choice xmlns:v="urn:schemas-microsoft-com:vml" Requires="v">
                <p:oleObj spid="_x0000_s1011730" name="Photo Editor 写真" r:id="rId3" imgW="2285714" imgH="1714739" progId="">
                  <p:embed/>
                </p:oleObj>
              </mc:Choice>
              <mc:Fallback>
                <p:oleObj name="Photo Editor 写真" r:id="rId3" imgW="2285714" imgH="1714739" progId="">
                  <p:embed/>
                  <p:pic>
                    <p:nvPicPr>
                      <p:cNvPr id="0" name=""/>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4988" y="4102100"/>
                        <a:ext cx="3529012"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71" name="Object 8"/>
          <p:cNvGraphicFramePr>
            <a:graphicFrameLocks noGrp="1" noChangeAspect="1"/>
          </p:cNvGraphicFramePr>
          <p:nvPr>
            <p:ph sz="quarter" idx="4294967295"/>
          </p:nvPr>
        </p:nvGraphicFramePr>
        <p:xfrm>
          <a:off x="5375275" y="1700213"/>
          <a:ext cx="3768725" cy="2424112"/>
        </p:xfrm>
        <a:graphic>
          <a:graphicData uri="http://schemas.openxmlformats.org/presentationml/2006/ole">
            <mc:AlternateContent xmlns:mc="http://schemas.openxmlformats.org/markup-compatibility/2006">
              <mc:Choice xmlns:v="urn:schemas-microsoft-com:vml" Requires="v">
                <p:oleObj spid="_x0000_s1011731" name="Photo Editor 写真" r:id="rId5" imgW="2190476" imgH="1504762" progId="">
                  <p:embed/>
                </p:oleObj>
              </mc:Choice>
              <mc:Fallback>
                <p:oleObj name="Photo Editor 写真" r:id="rId5" imgW="2190476" imgH="1504762" progId="">
                  <p:embed/>
                  <p:pic>
                    <p:nvPicPr>
                      <p:cNvPr id="0" name=""/>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5275" y="1700213"/>
                        <a:ext cx="3768725" cy="242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74" name="Rectangle 10"/>
          <p:cNvSpPr>
            <a:spLocks noChangeArrowheads="1"/>
          </p:cNvSpPr>
          <p:nvPr/>
        </p:nvSpPr>
        <p:spPr bwMode="auto">
          <a:xfrm>
            <a:off x="4211638" y="5949950"/>
            <a:ext cx="4932362" cy="908050"/>
          </a:xfrm>
          <a:prstGeom prst="rect">
            <a:avLst/>
          </a:prstGeom>
          <a:gradFill flip="none" rotWithShape="1">
            <a:gsLst>
              <a:gs pos="0">
                <a:srgbClr val="3366CC">
                  <a:tint val="66000"/>
                  <a:satMod val="160000"/>
                </a:srgbClr>
              </a:gs>
              <a:gs pos="50000">
                <a:srgbClr val="3366CC">
                  <a:tint val="44500"/>
                  <a:satMod val="160000"/>
                </a:srgbClr>
              </a:gs>
              <a:gs pos="100000">
                <a:srgbClr val="3366CC">
                  <a:tint val="23500"/>
                  <a:satMod val="160000"/>
                </a:srgbClr>
              </a:gs>
            </a:gsLst>
            <a:path path="circle">
              <a:fillToRect l="50000" t="50000" r="50000" b="50000"/>
            </a:path>
            <a:tileRect/>
          </a:gradFill>
          <a:ln w="9525">
            <a:solidFill>
              <a:srgbClr val="3366CC"/>
            </a:solidFill>
            <a:miter lim="800000"/>
            <a:headEnd/>
            <a:tailEnd/>
          </a:ln>
        </p:spPr>
        <p:txBody>
          <a:bodyPr wrap="none" anchor="ctr"/>
          <a:lstStyle/>
          <a:p>
            <a:pPr algn="ctr"/>
            <a:r>
              <a:rPr lang="ja-JP" altLang="en-US" sz="2000" i="1" dirty="0">
                <a:solidFill>
                  <a:srgbClr val="212745"/>
                </a:solidFill>
                <a:latin typeface="HG創英角ｺﾞｼｯｸUB" pitchFamily="49" charset="-128"/>
                <a:ea typeface="HG創英角ｺﾞｼｯｸUB" pitchFamily="49" charset="-128"/>
              </a:rPr>
              <a:t>指先と同じことがのどで起こると</a:t>
            </a:r>
          </a:p>
          <a:p>
            <a:pPr algn="ctr"/>
            <a:r>
              <a:rPr lang="ja-JP" altLang="en-US" sz="2000" i="1" dirty="0">
                <a:solidFill>
                  <a:srgbClr val="212745"/>
                </a:solidFill>
                <a:latin typeface="HG創英角ｺﾞｼｯｸUB" pitchFamily="49" charset="-128"/>
                <a:ea typeface="HG創英角ｺﾞｼｯｸUB" pitchFamily="49" charset="-128"/>
              </a:rPr>
              <a:t>カプセルがのどでとけてしまいます。</a:t>
            </a:r>
          </a:p>
        </p:txBody>
      </p:sp>
      <p:pic>
        <p:nvPicPr>
          <p:cNvPr id="7" name="Picture 2" descr="C:\Users\YOSHIHARA\Desktop\2301.gif"/>
          <p:cNvPicPr>
            <a:picLocks noChangeAspect="1" noChangeArrowheads="1"/>
          </p:cNvPicPr>
          <p:nvPr/>
        </p:nvPicPr>
        <p:blipFill>
          <a:blip r:embed="rId7" cstate="print"/>
          <a:srcRect/>
          <a:stretch>
            <a:fillRect/>
          </a:stretch>
        </p:blipFill>
        <p:spPr bwMode="auto">
          <a:xfrm>
            <a:off x="357158" y="3571876"/>
            <a:ext cx="3441700" cy="2698750"/>
          </a:xfrm>
          <a:prstGeom prst="rect">
            <a:avLst/>
          </a:prstGeom>
          <a:noFill/>
          <a:ln w="9525">
            <a:noFill/>
            <a:miter lim="800000"/>
            <a:headEnd/>
            <a:tailEnd/>
          </a:ln>
        </p:spPr>
      </p:pic>
      <p:pic>
        <p:nvPicPr>
          <p:cNvPr id="9" name="Picture 3" descr="j0241113"/>
          <p:cNvPicPr>
            <a:picLocks noChangeAspect="1" noChangeArrowheads="1"/>
          </p:cNvPicPr>
          <p:nvPr/>
        </p:nvPicPr>
        <p:blipFill>
          <a:blip r:embed="rId8" cstate="print"/>
          <a:srcRect/>
          <a:stretch>
            <a:fillRect/>
          </a:stretch>
        </p:blipFill>
        <p:spPr bwMode="auto">
          <a:xfrm rot="7101043">
            <a:off x="2104803" y="5388439"/>
            <a:ext cx="429925" cy="331834"/>
          </a:xfrm>
          <a:prstGeom prst="rect">
            <a:avLst/>
          </a:prstGeom>
          <a:noFill/>
          <a:ln w="9525">
            <a:noFill/>
            <a:miter lim="800000"/>
            <a:headEnd/>
            <a:tailEnd/>
          </a:ln>
        </p:spPr>
      </p:pic>
    </p:spTree>
    <p:extLst>
      <p:ext uri="{BB962C8B-B14F-4D97-AF65-F5344CB8AC3E}">
        <p14:creationId xmlns:p14="http://schemas.microsoft.com/office/powerpoint/2010/main" val="2657368977"/>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46146" name="kusurin2b.wmv">
            <a:hlinkClick r:id="" action="ppaction://media"/>
          </p:cNvPr>
          <p:cNvPicPr>
            <a:picLocks noGrp="1" noRot="1" noChangeAspect="1" noChangeArrowheads="1"/>
          </p:cNvPicPr>
          <p:nvPr>
            <p:ph/>
            <a:videoFile r:link="rId1"/>
          </p:nvPr>
        </p:nvPicPr>
        <p:blipFill>
          <a:blip r:embed="rId4">
            <a:extLst>
              <a:ext uri="{28A0092B-C50C-407E-A947-70E740481C1C}">
                <a14:useLocalDpi xmlns:a14="http://schemas.microsoft.com/office/drawing/2010/main" val="0"/>
              </a:ext>
            </a:extLst>
          </a:blip>
          <a:srcRect/>
          <a:stretch>
            <a:fillRect/>
          </a:stretch>
        </p:blipFill>
        <p:spPr>
          <a:xfrm>
            <a:off x="0" y="152400"/>
            <a:ext cx="9144000" cy="6096000"/>
          </a:xfrm>
        </p:spPr>
      </p:pic>
      <p:sp>
        <p:nvSpPr>
          <p:cNvPr id="646147" name="AutoShape 3"/>
          <p:cNvSpPr>
            <a:spLocks noChangeArrowheads="1"/>
          </p:cNvSpPr>
          <p:nvPr/>
        </p:nvSpPr>
        <p:spPr bwMode="auto">
          <a:xfrm>
            <a:off x="4191000" y="6324600"/>
            <a:ext cx="4800600" cy="533400"/>
          </a:xfrm>
          <a:prstGeom prst="roundRect">
            <a:avLst>
              <a:gd name="adj" fmla="val 16667"/>
            </a:avLst>
          </a:prstGeom>
          <a:gradFill rotWithShape="0">
            <a:gsLst>
              <a:gs pos="0">
                <a:srgbClr val="6699FF">
                  <a:gamma/>
                  <a:tint val="0"/>
                  <a:invGamma/>
                </a:srgbClr>
              </a:gs>
              <a:gs pos="100000">
                <a:srgbClr val="6699FF"/>
              </a:gs>
            </a:gsLst>
            <a:path path="shape">
              <a:fillToRect l="50000" t="50000" r="50000" b="50000"/>
            </a:path>
          </a:gradFill>
          <a:ln w="12700">
            <a:solidFill>
              <a:srgbClr val="000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spcBef>
                <a:spcPct val="50000"/>
              </a:spcBef>
            </a:pPr>
            <a:r>
              <a:rPr lang="ja-JP" altLang="en-US" sz="2000" b="1">
                <a:solidFill>
                  <a:srgbClr val="000066"/>
                </a:solidFill>
                <a:latin typeface="Arial" pitchFamily="34" charset="0"/>
              </a:rPr>
              <a:t>教えて！クスリン</a:t>
            </a:r>
          </a:p>
        </p:txBody>
      </p:sp>
    </p:spTree>
    <p:extLst>
      <p:ext uri="{BB962C8B-B14F-4D97-AF65-F5344CB8AC3E}">
        <p14:creationId xmlns:p14="http://schemas.microsoft.com/office/powerpoint/2010/main" val="1820147838"/>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32698" fill="hold"/>
                                        <p:tgtEl>
                                          <p:spTgt spid="64614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46146"/>
                </p:tgtEl>
              </p:cMediaNode>
            </p:video>
            <p:seq concurrent="1" nextAc="seek">
              <p:cTn id="8" restart="whenNotActive" fill="hold" evtFilter="cancelBubble" nodeType="interactiveSeq">
                <p:stCondLst>
                  <p:cond evt="onClick" delay="0">
                    <p:tgtEl>
                      <p:spTgt spid="64614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646146"/>
                                        </p:tgtEl>
                                      </p:cBhvr>
                                    </p:cmd>
                                  </p:childTnLst>
                                </p:cTn>
                              </p:par>
                            </p:childTnLst>
                          </p:cTn>
                        </p:par>
                      </p:childTnLst>
                    </p:cTn>
                  </p:par>
                </p:childTnLst>
              </p:cTn>
              <p:nextCondLst>
                <p:cond evt="onClick" delay="0">
                  <p:tgtEl>
                    <p:spTgt spid="646146"/>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0" y="0"/>
            <a:ext cx="9144000" cy="1458913"/>
          </a:xfrm>
          <a:noFill/>
          <a:ln>
            <a:noFill/>
          </a:ln>
        </p:spPr>
        <p:txBody>
          <a:bodyPr>
            <a:normAutofit fontScale="90000"/>
          </a:bodyPr>
          <a:lstStyle/>
          <a:p>
            <a:pPr marL="0" indent="0" algn="ctr" eaLnBrk="1" hangingPunct="1">
              <a:buNone/>
            </a:pPr>
            <a:r>
              <a:rPr lang="ja-JP" altLang="en-US" dirty="0" smtClean="0">
                <a:solidFill>
                  <a:schemeClr val="tx2"/>
                </a:solidFill>
                <a:latin typeface="HG創英角ﾎﾟｯﾌﾟ体" pitchFamily="49" charset="-128"/>
                <a:ea typeface="HG創英角ﾎﾟｯﾌﾟ体" pitchFamily="49" charset="-128"/>
              </a:rPr>
              <a:t>○水以外の飲み物でくすりを</a:t>
            </a:r>
            <a:br>
              <a:rPr lang="ja-JP" altLang="en-US" dirty="0" smtClean="0">
                <a:solidFill>
                  <a:schemeClr val="tx2"/>
                </a:solidFill>
                <a:latin typeface="HG創英角ﾎﾟｯﾌﾟ体" pitchFamily="49" charset="-128"/>
                <a:ea typeface="HG創英角ﾎﾟｯﾌﾟ体" pitchFamily="49" charset="-128"/>
              </a:rPr>
            </a:br>
            <a:r>
              <a:rPr lang="ja-JP" altLang="en-US" dirty="0" smtClean="0">
                <a:solidFill>
                  <a:schemeClr val="tx2"/>
                </a:solidFill>
                <a:latin typeface="HG創英角ﾎﾟｯﾌﾟ体" pitchFamily="49" charset="-128"/>
                <a:ea typeface="HG創英角ﾎﾟｯﾌﾟ体" pitchFamily="49" charset="-128"/>
              </a:rPr>
              <a:t>飲んではいけません</a:t>
            </a:r>
            <a:r>
              <a:rPr lang="ja-JP" altLang="en-US" dirty="0" smtClean="0">
                <a:solidFill>
                  <a:schemeClr val="tx2"/>
                </a:solidFill>
                <a:latin typeface="ＤＦＰ超極太明朝体" pitchFamily="18" charset="-128"/>
                <a:ea typeface="ＤＦＰ超極太明朝体" pitchFamily="18" charset="-128"/>
              </a:rPr>
              <a:t> </a:t>
            </a:r>
          </a:p>
        </p:txBody>
      </p:sp>
      <p:sp>
        <p:nvSpPr>
          <p:cNvPr id="51203" name="Rectangle 3"/>
          <p:cNvSpPr>
            <a:spLocks noGrp="1" noChangeArrowheads="1"/>
          </p:cNvSpPr>
          <p:nvPr>
            <p:ph type="body" idx="4294967295"/>
          </p:nvPr>
        </p:nvSpPr>
        <p:spPr>
          <a:xfrm>
            <a:off x="914400" y="1785938"/>
            <a:ext cx="7834064" cy="4495800"/>
          </a:xfrm>
        </p:spPr>
        <p:txBody>
          <a:bodyPr/>
          <a:lstStyle/>
          <a:p>
            <a:pPr marL="45720" indent="0" eaLnBrk="1" hangingPunct="1">
              <a:buNone/>
            </a:pPr>
            <a:r>
              <a:rPr lang="ja-JP" altLang="en-US" sz="3600" dirty="0" smtClean="0">
                <a:latin typeface="HGP創英角ｺﾞｼｯｸUB" pitchFamily="50" charset="-128"/>
                <a:ea typeface="HGP創英角ｺﾞｼｯｸUB" pitchFamily="50" charset="-128"/>
              </a:rPr>
              <a:t>お　　茶：くすりの効き目が弱くなる</a:t>
            </a:r>
          </a:p>
          <a:p>
            <a:pPr marL="45720" indent="0" eaLnBrk="1" hangingPunct="1">
              <a:buNone/>
            </a:pPr>
            <a:r>
              <a:rPr lang="ja-JP" altLang="en-US" sz="3600" dirty="0" smtClean="0">
                <a:latin typeface="HGP創英角ｺﾞｼｯｸUB" pitchFamily="50" charset="-128"/>
                <a:ea typeface="HGP創英角ｺﾞｼｯｸUB" pitchFamily="50" charset="-128"/>
              </a:rPr>
              <a:t>牛　　乳：くすりが効くのに時間がかかる</a:t>
            </a:r>
          </a:p>
          <a:p>
            <a:pPr marL="45720" indent="0" eaLnBrk="1" hangingPunct="1">
              <a:buNone/>
            </a:pPr>
            <a:r>
              <a:rPr lang="ja-JP" altLang="en-US" sz="3600" dirty="0" smtClean="0">
                <a:latin typeface="HGP創英角ｺﾞｼｯｸUB" pitchFamily="50" charset="-128"/>
                <a:ea typeface="HGP創英角ｺﾞｼｯｸUB" pitchFamily="50" charset="-128"/>
              </a:rPr>
              <a:t>コ </a:t>
            </a:r>
            <a:r>
              <a:rPr lang="ja-JP" altLang="en-US" sz="3600" dirty="0" err="1" smtClean="0">
                <a:latin typeface="HGP創英角ｺﾞｼｯｸUB" pitchFamily="50" charset="-128"/>
                <a:ea typeface="HGP創英角ｺﾞｼｯｸUB" pitchFamily="50" charset="-128"/>
              </a:rPr>
              <a:t>ー</a:t>
            </a:r>
            <a:r>
              <a:rPr lang="ja-JP" altLang="en-US" sz="3600" dirty="0" smtClean="0">
                <a:latin typeface="HGP創英角ｺﾞｼｯｸUB" pitchFamily="50" charset="-128"/>
                <a:ea typeface="HGP創英角ｺﾞｼｯｸUB" pitchFamily="50" charset="-128"/>
              </a:rPr>
              <a:t> ラ：カフェインが効きすぎたり、</a:t>
            </a:r>
          </a:p>
          <a:p>
            <a:pPr eaLnBrk="1" hangingPunct="1">
              <a:buFontTx/>
              <a:buNone/>
            </a:pPr>
            <a:r>
              <a:rPr lang="ja-JP" altLang="en-US" sz="3600" dirty="0" smtClean="0">
                <a:latin typeface="HGP創英角ｺﾞｼｯｸUB" pitchFamily="50" charset="-128"/>
                <a:ea typeface="HGP創英角ｺﾞｼｯｸUB" pitchFamily="50" charset="-128"/>
              </a:rPr>
              <a:t>　　　　　　　眠れなくなったりする</a:t>
            </a:r>
          </a:p>
          <a:p>
            <a:pPr marL="45720" indent="0" eaLnBrk="1" hangingPunct="1">
              <a:buNone/>
            </a:pPr>
            <a:r>
              <a:rPr lang="ja-JP" altLang="en-US" sz="3600" dirty="0" smtClean="0">
                <a:latin typeface="HGP創英角ｺﾞｼｯｸUB" pitchFamily="50" charset="-128"/>
                <a:ea typeface="HGP創英角ｺﾞｼｯｸUB" pitchFamily="50" charset="-128"/>
              </a:rPr>
              <a:t>ジュース：果汁や野菜汁は効き目を変え</a:t>
            </a:r>
            <a:endParaRPr lang="en-US" altLang="ja-JP" sz="3600" dirty="0" smtClean="0">
              <a:latin typeface="HGP創英角ｺﾞｼｯｸUB" pitchFamily="50" charset="-128"/>
              <a:ea typeface="HGP創英角ｺﾞｼｯｸUB" pitchFamily="50" charset="-128"/>
            </a:endParaRPr>
          </a:p>
          <a:p>
            <a:pPr eaLnBrk="1" hangingPunct="1">
              <a:buNone/>
            </a:pPr>
            <a:r>
              <a:rPr lang="ja-JP" altLang="en-US" sz="3600" dirty="0" smtClean="0">
                <a:latin typeface="HGP創英角ｺﾞｼｯｸUB" pitchFamily="50" charset="-128"/>
                <a:ea typeface="HGP創英角ｺﾞｼｯｸUB" pitchFamily="50" charset="-128"/>
              </a:rPr>
              <a:t>　　　　　　　てしまいます</a:t>
            </a:r>
          </a:p>
          <a:p>
            <a:pPr eaLnBrk="1" hangingPunct="1"/>
            <a:endParaRPr lang="en-US" altLang="ja-JP" dirty="0" smtClean="0">
              <a:latin typeface="ＤＦＰ超極太明朝体" pitchFamily="18" charset="-128"/>
              <a:ea typeface="ＤＦＰ超極太明朝体" pitchFamily="18" charset="-128"/>
            </a:endParaRPr>
          </a:p>
        </p:txBody>
      </p:sp>
    </p:spTree>
    <p:extLst>
      <p:ext uri="{BB962C8B-B14F-4D97-AF65-F5344CB8AC3E}">
        <p14:creationId xmlns:p14="http://schemas.microsoft.com/office/powerpoint/2010/main" val="3722770057"/>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p:cNvSpPr>
            <a:spLocks noChangeArrowheads="1"/>
          </p:cNvSpPr>
          <p:nvPr/>
        </p:nvSpPr>
        <p:spPr bwMode="auto">
          <a:xfrm>
            <a:off x="611188" y="620713"/>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fontAlgn="b">
              <a:lnSpc>
                <a:spcPct val="90000"/>
              </a:lnSpc>
            </a:pPr>
            <a:r>
              <a:rPr lang="ja-JP" altLang="en-US" sz="4000" b="1" dirty="0">
                <a:solidFill>
                  <a:srgbClr val="56C7AA"/>
                </a:solidFill>
                <a:effectLst>
                  <a:outerShdw blurRad="38100" dist="38100" dir="2700000" algn="tl">
                    <a:srgbClr val="000000"/>
                  </a:outerShdw>
                </a:effectLst>
                <a:latin typeface="Arial" pitchFamily="34" charset="0"/>
              </a:rPr>
              <a:t>　　　　　鉄剤をお茶で飲んだら</a:t>
            </a:r>
            <a:r>
              <a:rPr lang="en-US" altLang="ja-JP" sz="4000" b="1" dirty="0">
                <a:solidFill>
                  <a:srgbClr val="56C7AA"/>
                </a:solidFill>
                <a:effectLst>
                  <a:outerShdw blurRad="38100" dist="38100" dir="2700000" algn="tl">
                    <a:srgbClr val="000000"/>
                  </a:outerShdw>
                </a:effectLst>
                <a:latin typeface="Arial" pitchFamily="34" charset="0"/>
              </a:rPr>
              <a:t>…</a:t>
            </a:r>
            <a:r>
              <a:rPr lang="ja-JP" altLang="en-US" sz="4000" b="1" dirty="0">
                <a:solidFill>
                  <a:srgbClr val="56C7AA"/>
                </a:solidFill>
                <a:effectLst>
                  <a:outerShdw blurRad="38100" dist="38100" dir="2700000" algn="tl">
                    <a:srgbClr val="000000"/>
                  </a:outerShdw>
                </a:effectLst>
                <a:latin typeface="Arial" pitchFamily="34" charset="0"/>
              </a:rPr>
              <a:t>？</a:t>
            </a:r>
          </a:p>
        </p:txBody>
      </p:sp>
      <p:sp>
        <p:nvSpPr>
          <p:cNvPr id="650243" name="Text Box 3"/>
          <p:cNvSpPr txBox="1">
            <a:spLocks noChangeArrowheads="1"/>
          </p:cNvSpPr>
          <p:nvPr/>
        </p:nvSpPr>
        <p:spPr bwMode="auto">
          <a:xfrm>
            <a:off x="609600" y="1905000"/>
            <a:ext cx="7924800" cy="4703763"/>
          </a:xfrm>
          <a:prstGeom prst="rect">
            <a:avLst/>
          </a:prstGeom>
          <a:solidFill>
            <a:srgbClr val="FFFFCC"/>
          </a:solidFill>
          <a:ln w="69850">
            <a:solidFill>
              <a:srgbClr val="FFCC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ja-JP" sz="2800" b="1" dirty="0">
                <a:solidFill>
                  <a:srgbClr val="000000"/>
                </a:solidFill>
              </a:rPr>
              <a:t>●</a:t>
            </a:r>
            <a:r>
              <a:rPr lang="ja-JP" altLang="en-US" sz="2800" b="1" dirty="0">
                <a:solidFill>
                  <a:srgbClr val="000000"/>
                </a:solidFill>
              </a:rPr>
              <a:t>　試験管に水とお茶を用意。</a:t>
            </a:r>
          </a:p>
          <a:p>
            <a:pPr>
              <a:spcBef>
                <a:spcPct val="50000"/>
              </a:spcBef>
            </a:pPr>
            <a:r>
              <a:rPr lang="ja-JP" altLang="en-US" sz="2800" b="1" dirty="0">
                <a:solidFill>
                  <a:srgbClr val="000000"/>
                </a:solidFill>
              </a:rPr>
              <a:t>●　スポイトで少しづつ鉄剤を加えてみましょう。</a:t>
            </a:r>
          </a:p>
          <a:p>
            <a:pPr>
              <a:spcBef>
                <a:spcPct val="50000"/>
              </a:spcBef>
            </a:pPr>
            <a:r>
              <a:rPr lang="ja-JP" altLang="en-US" sz="2800" b="1" dirty="0">
                <a:solidFill>
                  <a:srgbClr val="000000"/>
                </a:solidFill>
              </a:rPr>
              <a:t>●　どうなったか観察して下さい</a:t>
            </a:r>
          </a:p>
          <a:p>
            <a:pPr>
              <a:spcBef>
                <a:spcPct val="50000"/>
              </a:spcBef>
            </a:pPr>
            <a:endParaRPr lang="ja-JP" altLang="en-US" sz="2800" b="1" dirty="0">
              <a:solidFill>
                <a:srgbClr val="000000"/>
              </a:solidFill>
            </a:endParaRPr>
          </a:p>
          <a:p>
            <a:pPr>
              <a:spcBef>
                <a:spcPct val="50000"/>
              </a:spcBef>
            </a:pPr>
            <a:r>
              <a:rPr lang="ja-JP" altLang="en-US" sz="2400" b="1" dirty="0">
                <a:solidFill>
                  <a:srgbClr val="000000"/>
                </a:solidFill>
              </a:rPr>
              <a:t>　　　　　　</a:t>
            </a:r>
          </a:p>
          <a:p>
            <a:pPr>
              <a:spcBef>
                <a:spcPct val="50000"/>
              </a:spcBef>
            </a:pPr>
            <a:r>
              <a:rPr lang="ja-JP" altLang="en-US" sz="2400" b="1" dirty="0">
                <a:solidFill>
                  <a:srgbClr val="000000"/>
                </a:solidFill>
              </a:rPr>
              <a:t>　　　　　　　</a:t>
            </a:r>
          </a:p>
          <a:p>
            <a:pPr>
              <a:spcBef>
                <a:spcPct val="50000"/>
              </a:spcBef>
            </a:pPr>
            <a:endParaRPr lang="ja-JP" altLang="en-US" sz="2400" b="1" dirty="0">
              <a:solidFill>
                <a:srgbClr val="000000"/>
              </a:solidFill>
            </a:endParaRPr>
          </a:p>
          <a:p>
            <a:pPr>
              <a:spcBef>
                <a:spcPct val="50000"/>
              </a:spcBef>
            </a:pPr>
            <a:r>
              <a:rPr lang="ja-JP" altLang="en-US" sz="2400" b="1" dirty="0">
                <a:solidFill>
                  <a:srgbClr val="000000"/>
                </a:solidFill>
              </a:rPr>
              <a:t>　</a:t>
            </a:r>
          </a:p>
        </p:txBody>
      </p:sp>
      <p:sp>
        <p:nvSpPr>
          <p:cNvPr id="650244" name="AutoShape 4"/>
          <p:cNvSpPr>
            <a:spLocks noChangeArrowheads="1"/>
          </p:cNvSpPr>
          <p:nvPr/>
        </p:nvSpPr>
        <p:spPr bwMode="auto">
          <a:xfrm>
            <a:off x="1981200" y="4114800"/>
            <a:ext cx="914400" cy="304800"/>
          </a:xfrm>
          <a:prstGeom prst="rightArrow">
            <a:avLst>
              <a:gd name="adj1" fmla="val 50000"/>
              <a:gd name="adj2" fmla="val 75000"/>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ja-JP" altLang="en-US">
              <a:solidFill>
                <a:prstClr val="black"/>
              </a:solidFill>
            </a:endParaRPr>
          </a:p>
        </p:txBody>
      </p:sp>
      <p:sp>
        <p:nvSpPr>
          <p:cNvPr id="650245" name="Text Box 5"/>
          <p:cNvSpPr txBox="1">
            <a:spLocks noChangeArrowheads="1"/>
          </p:cNvSpPr>
          <p:nvPr/>
        </p:nvSpPr>
        <p:spPr bwMode="auto">
          <a:xfrm>
            <a:off x="3200400" y="3962400"/>
            <a:ext cx="320040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ja-JP" altLang="en-US" sz="2400" b="1" u="sng">
                <a:solidFill>
                  <a:srgbClr val="56C7AA"/>
                </a:solidFill>
              </a:rPr>
              <a:t>黒いもの</a:t>
            </a:r>
            <a:r>
              <a:rPr lang="ja-JP" altLang="en-US" sz="2400" b="1">
                <a:solidFill>
                  <a:srgbClr val="56C7AA"/>
                </a:solidFill>
              </a:rPr>
              <a:t>が出てきた！</a:t>
            </a:r>
          </a:p>
        </p:txBody>
      </p:sp>
      <p:sp>
        <p:nvSpPr>
          <p:cNvPr id="650246" name="AutoShape 6"/>
          <p:cNvSpPr>
            <a:spLocks noChangeArrowheads="1"/>
          </p:cNvSpPr>
          <p:nvPr/>
        </p:nvSpPr>
        <p:spPr bwMode="auto">
          <a:xfrm>
            <a:off x="3810000" y="4648200"/>
            <a:ext cx="381000" cy="533400"/>
          </a:xfrm>
          <a:prstGeom prst="downArrow">
            <a:avLst>
              <a:gd name="adj1" fmla="val 50000"/>
              <a:gd name="adj2" fmla="val 35000"/>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ja-JP" altLang="en-US">
              <a:solidFill>
                <a:prstClr val="black"/>
              </a:solidFill>
            </a:endParaRPr>
          </a:p>
        </p:txBody>
      </p:sp>
      <p:sp>
        <p:nvSpPr>
          <p:cNvPr id="650247" name="Text Box 7" descr="ブーケ"/>
          <p:cNvSpPr txBox="1">
            <a:spLocks noChangeArrowheads="1"/>
          </p:cNvSpPr>
          <p:nvPr/>
        </p:nvSpPr>
        <p:spPr bwMode="auto">
          <a:xfrm>
            <a:off x="1447800" y="5410200"/>
            <a:ext cx="3886200" cy="457200"/>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ja-JP" altLang="en-US" sz="2400" b="1">
                <a:solidFill>
                  <a:srgbClr val="000000"/>
                </a:solidFill>
              </a:rPr>
              <a:t>実はこの</a:t>
            </a:r>
            <a:r>
              <a:rPr lang="ja-JP" altLang="en-US" sz="2400" b="1">
                <a:solidFill>
                  <a:srgbClr val="56C7AA"/>
                </a:solidFill>
              </a:rPr>
              <a:t>黒いもの</a:t>
            </a:r>
            <a:r>
              <a:rPr lang="ja-JP" altLang="en-US" sz="2400" b="1">
                <a:solidFill>
                  <a:srgbClr val="000000"/>
                </a:solidFill>
              </a:rPr>
              <a:t>が</a:t>
            </a:r>
          </a:p>
        </p:txBody>
      </p:sp>
      <p:sp>
        <p:nvSpPr>
          <p:cNvPr id="650248" name="AutoShape 8"/>
          <p:cNvSpPr>
            <a:spLocks noChangeArrowheads="1"/>
          </p:cNvSpPr>
          <p:nvPr/>
        </p:nvSpPr>
        <p:spPr bwMode="auto">
          <a:xfrm>
            <a:off x="4114800" y="4495800"/>
            <a:ext cx="1752600" cy="2057400"/>
          </a:xfrm>
          <a:prstGeom prst="irregularSeal1">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ja-JP" altLang="en-US">
              <a:solidFill>
                <a:prstClr val="black"/>
              </a:solidFill>
            </a:endParaRPr>
          </a:p>
        </p:txBody>
      </p:sp>
      <p:sp>
        <p:nvSpPr>
          <p:cNvPr id="650249" name="Text Box 9" descr="ブーケ"/>
          <p:cNvSpPr txBox="1">
            <a:spLocks noChangeArrowheads="1"/>
          </p:cNvSpPr>
          <p:nvPr/>
        </p:nvSpPr>
        <p:spPr bwMode="auto">
          <a:xfrm>
            <a:off x="4267200" y="5024388"/>
            <a:ext cx="1447800" cy="771623"/>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ja-JP" altLang="en-US" sz="2400" b="1" i="1" dirty="0">
                <a:solidFill>
                  <a:srgbClr val="000000"/>
                </a:solidFill>
              </a:rPr>
              <a:t>　</a:t>
            </a:r>
            <a:r>
              <a:rPr lang="ja-JP" altLang="en-US" sz="2000" b="1" i="1" dirty="0" smtClean="0">
                <a:solidFill>
                  <a:srgbClr val="FFFF00"/>
                </a:solidFill>
              </a:rPr>
              <a:t>鉄</a:t>
            </a:r>
            <a:r>
              <a:rPr lang="ja-JP" altLang="en-US" sz="2000" b="1" i="1" dirty="0">
                <a:solidFill>
                  <a:srgbClr val="FFFF00"/>
                </a:solidFill>
              </a:rPr>
              <a:t>　</a:t>
            </a:r>
            <a:r>
              <a:rPr lang="ja-JP" altLang="en-US" sz="2000" b="1" i="1" dirty="0" smtClean="0">
                <a:solidFill>
                  <a:srgbClr val="FFFF00"/>
                </a:solidFill>
              </a:rPr>
              <a:t>＋</a:t>
            </a:r>
            <a:r>
              <a:rPr lang="ja-JP" altLang="en-US" sz="2000" b="1" i="1" dirty="0">
                <a:solidFill>
                  <a:srgbClr val="FFFF00"/>
                </a:solidFill>
              </a:rPr>
              <a:t>　　タンニン</a:t>
            </a:r>
          </a:p>
        </p:txBody>
      </p:sp>
      <p:sp>
        <p:nvSpPr>
          <p:cNvPr id="650250" name="Text Box 10" descr="ブーケ"/>
          <p:cNvSpPr txBox="1">
            <a:spLocks noChangeArrowheads="1"/>
          </p:cNvSpPr>
          <p:nvPr/>
        </p:nvSpPr>
        <p:spPr bwMode="auto">
          <a:xfrm>
            <a:off x="5791200" y="5410200"/>
            <a:ext cx="2895600" cy="457200"/>
          </a:xfrm>
          <a:prstGeom prst="rect">
            <a:avLst/>
          </a:prstGeom>
          <a:noFill/>
          <a:ln>
            <a:noFill/>
          </a:ln>
          <a:effectLst/>
          <a:extLst>
            <a:ext uri="{909E8E84-426E-40DD-AFC4-6F175D3DCCD1}">
              <a14:hiddenFill xmlns:a14="http://schemas.microsoft.com/office/drawing/2010/main">
                <a:blipFill dpi="0" rotWithShape="0">
                  <a:blip r:embed="rId2"/>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ja-JP" altLang="en-US" sz="2400" b="1">
                <a:solidFill>
                  <a:srgbClr val="000000"/>
                </a:solidFill>
              </a:rPr>
              <a:t>（体に吸収されない）</a:t>
            </a:r>
          </a:p>
        </p:txBody>
      </p:sp>
      <p:pic>
        <p:nvPicPr>
          <p:cNvPr id="650251" name="Picture 11" descr="写真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451350"/>
            <a:ext cx="3097213"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88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263" y="332656"/>
            <a:ext cx="2243137"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53131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50242"/>
                                        </p:tgtEl>
                                        <p:attrNameLst>
                                          <p:attrName>style.visibility</p:attrName>
                                        </p:attrNameLst>
                                      </p:cBhvr>
                                      <p:to>
                                        <p:strVal val="visible"/>
                                      </p:to>
                                    </p:set>
                                    <p:anim calcmode="lin" valueType="num">
                                      <p:cBhvr>
                                        <p:cTn id="7" dur="500" fill="hold"/>
                                        <p:tgtEl>
                                          <p:spTgt spid="650242"/>
                                        </p:tgtEl>
                                        <p:attrNameLst>
                                          <p:attrName>ppt_w</p:attrName>
                                        </p:attrNameLst>
                                      </p:cBhvr>
                                      <p:tavLst>
                                        <p:tav tm="0">
                                          <p:val>
                                            <p:fltVal val="0"/>
                                          </p:val>
                                        </p:tav>
                                        <p:tav tm="100000">
                                          <p:val>
                                            <p:strVal val="#ppt_w"/>
                                          </p:val>
                                        </p:tav>
                                      </p:tavLst>
                                    </p:anim>
                                    <p:anim calcmode="lin" valueType="num">
                                      <p:cBhvr>
                                        <p:cTn id="8" dur="500" fill="hold"/>
                                        <p:tgtEl>
                                          <p:spTgt spid="650242"/>
                                        </p:tgtEl>
                                        <p:attrNameLst>
                                          <p:attrName>ppt_h</p:attrName>
                                        </p:attrNameLst>
                                      </p:cBhvr>
                                      <p:tavLst>
                                        <p:tav tm="0">
                                          <p:val>
                                            <p:fltVal val="0"/>
                                          </p:val>
                                        </p:tav>
                                        <p:tav tm="100000">
                                          <p:val>
                                            <p:strVal val="#ppt_h"/>
                                          </p:val>
                                        </p:tav>
                                      </p:tavLst>
                                    </p:anim>
                                    <p:anim calcmode="lin" valueType="num">
                                      <p:cBhvr>
                                        <p:cTn id="9" dur="500" fill="hold"/>
                                        <p:tgtEl>
                                          <p:spTgt spid="650242"/>
                                        </p:tgtEl>
                                        <p:attrNameLst>
                                          <p:attrName>ppt_x</p:attrName>
                                        </p:attrNameLst>
                                      </p:cBhvr>
                                      <p:tavLst>
                                        <p:tav tm="0">
                                          <p:val>
                                            <p:fltVal val="0.5"/>
                                          </p:val>
                                        </p:tav>
                                        <p:tav tm="100000">
                                          <p:val>
                                            <p:strVal val="#ppt_x"/>
                                          </p:val>
                                        </p:tav>
                                      </p:tavLst>
                                    </p:anim>
                                    <p:anim calcmode="lin" valueType="num">
                                      <p:cBhvr>
                                        <p:cTn id="10" dur="500" fill="hold"/>
                                        <p:tgtEl>
                                          <p:spTgt spid="650242"/>
                                        </p:tgtEl>
                                        <p:attrNameLst>
                                          <p:attrName>ppt_y</p:attrName>
                                        </p:attrNameLst>
                                      </p:cBhvr>
                                      <p:tavLst>
                                        <p:tav tm="0">
                                          <p:val>
                                            <p:fltVal val="0.5"/>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50243"/>
                                        </p:tgtEl>
                                        <p:attrNameLst>
                                          <p:attrName>style.visibility</p:attrName>
                                        </p:attrNameLst>
                                      </p:cBhvr>
                                      <p:to>
                                        <p:strVal val="visible"/>
                                      </p:to>
                                    </p:set>
                                    <p:animEffect transition="in" filter="blinds(horizontal)">
                                      <p:cBhvr>
                                        <p:cTn id="15" dur="500"/>
                                        <p:tgtEl>
                                          <p:spTgt spid="650243"/>
                                        </p:tgtEl>
                                      </p:cBhvr>
                                    </p:animEffect>
                                  </p:childTnLst>
                                </p:cTn>
                              </p:par>
                            </p:childTnLst>
                          </p:cTn>
                        </p:par>
                        <p:par>
                          <p:cTn id="16" fill="hold" nodeType="afterGroup">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650244"/>
                                        </p:tgtEl>
                                        <p:attrNameLst>
                                          <p:attrName>style.visibility</p:attrName>
                                        </p:attrNameLst>
                                      </p:cBhvr>
                                      <p:to>
                                        <p:strVal val="visible"/>
                                      </p:to>
                                    </p:set>
                                    <p:animEffect transition="in" filter="blinds(horizontal)">
                                      <p:cBhvr>
                                        <p:cTn id="19" dur="500"/>
                                        <p:tgtEl>
                                          <p:spTgt spid="650244"/>
                                        </p:tgtEl>
                                      </p:cBhvr>
                                    </p:animEffect>
                                  </p:childTnLst>
                                </p:cTn>
                              </p:par>
                            </p:childTnLst>
                          </p:cTn>
                        </p:par>
                        <p:par>
                          <p:cTn id="20" fill="hold" nodeType="afterGroup">
                            <p:stCondLst>
                              <p:cond delay="1000"/>
                            </p:stCondLst>
                            <p:childTnLst>
                              <p:par>
                                <p:cTn id="21" presetID="12" presetClass="entr" presetSubtype="1" fill="hold" grpId="0" nodeType="afterEffect">
                                  <p:stCondLst>
                                    <p:cond delay="0"/>
                                  </p:stCondLst>
                                  <p:childTnLst>
                                    <p:set>
                                      <p:cBhvr>
                                        <p:cTn id="22" dur="1" fill="hold">
                                          <p:stCondLst>
                                            <p:cond delay="0"/>
                                          </p:stCondLst>
                                        </p:cTn>
                                        <p:tgtEl>
                                          <p:spTgt spid="650245"/>
                                        </p:tgtEl>
                                        <p:attrNameLst>
                                          <p:attrName>style.visibility</p:attrName>
                                        </p:attrNameLst>
                                      </p:cBhvr>
                                      <p:to>
                                        <p:strVal val="visible"/>
                                      </p:to>
                                    </p:set>
                                    <p:animEffect transition="in" filter="slide(fromTop)">
                                      <p:cBhvr>
                                        <p:cTn id="23" dur="500"/>
                                        <p:tgtEl>
                                          <p:spTgt spid="650245"/>
                                        </p:tgtEl>
                                      </p:cBhvr>
                                    </p:animEffect>
                                  </p:childTnLst>
                                </p:cTn>
                              </p:par>
                            </p:childTnLst>
                          </p:cTn>
                        </p:par>
                        <p:par>
                          <p:cTn id="24" fill="hold" nodeType="afterGroup">
                            <p:stCondLst>
                              <p:cond delay="1500"/>
                            </p:stCondLst>
                            <p:childTnLst>
                              <p:par>
                                <p:cTn id="25" presetID="3" presetClass="entr" presetSubtype="10" fill="hold" grpId="0" nodeType="afterEffect">
                                  <p:stCondLst>
                                    <p:cond delay="0"/>
                                  </p:stCondLst>
                                  <p:childTnLst>
                                    <p:set>
                                      <p:cBhvr>
                                        <p:cTn id="26" dur="1" fill="hold">
                                          <p:stCondLst>
                                            <p:cond delay="0"/>
                                          </p:stCondLst>
                                        </p:cTn>
                                        <p:tgtEl>
                                          <p:spTgt spid="650246"/>
                                        </p:tgtEl>
                                        <p:attrNameLst>
                                          <p:attrName>style.visibility</p:attrName>
                                        </p:attrNameLst>
                                      </p:cBhvr>
                                      <p:to>
                                        <p:strVal val="visible"/>
                                      </p:to>
                                    </p:set>
                                    <p:animEffect transition="in" filter="blinds(horizontal)">
                                      <p:cBhvr>
                                        <p:cTn id="27" dur="500"/>
                                        <p:tgtEl>
                                          <p:spTgt spid="650246"/>
                                        </p:tgtEl>
                                      </p:cBhvr>
                                    </p:animEffect>
                                  </p:childTnLst>
                                </p:cTn>
                              </p:par>
                            </p:childTnLst>
                          </p:cTn>
                        </p:par>
                        <p:par>
                          <p:cTn id="28" fill="hold" nodeType="afterGroup">
                            <p:stCondLst>
                              <p:cond delay="2000"/>
                            </p:stCondLst>
                            <p:childTnLst>
                              <p:par>
                                <p:cTn id="29" presetID="12" presetClass="entr" presetSubtype="1" fill="hold" grpId="0" nodeType="afterEffect">
                                  <p:stCondLst>
                                    <p:cond delay="0"/>
                                  </p:stCondLst>
                                  <p:childTnLst>
                                    <p:set>
                                      <p:cBhvr>
                                        <p:cTn id="30" dur="1" fill="hold">
                                          <p:stCondLst>
                                            <p:cond delay="0"/>
                                          </p:stCondLst>
                                        </p:cTn>
                                        <p:tgtEl>
                                          <p:spTgt spid="650247"/>
                                        </p:tgtEl>
                                        <p:attrNameLst>
                                          <p:attrName>style.visibility</p:attrName>
                                        </p:attrNameLst>
                                      </p:cBhvr>
                                      <p:to>
                                        <p:strVal val="visible"/>
                                      </p:to>
                                    </p:set>
                                    <p:animEffect transition="in" filter="slide(fromTop)">
                                      <p:cBhvr>
                                        <p:cTn id="31" dur="500"/>
                                        <p:tgtEl>
                                          <p:spTgt spid="650247"/>
                                        </p:tgtEl>
                                      </p:cBhvr>
                                    </p:animEffect>
                                  </p:childTnLst>
                                </p:cTn>
                              </p:par>
                            </p:childTnLst>
                          </p:cTn>
                        </p:par>
                        <p:par>
                          <p:cTn id="32" fill="hold" nodeType="afterGroup">
                            <p:stCondLst>
                              <p:cond delay="2500"/>
                            </p:stCondLst>
                            <p:childTnLst>
                              <p:par>
                                <p:cTn id="33" presetID="23" presetClass="entr" presetSubtype="272" fill="hold" grpId="0" nodeType="afterEffect">
                                  <p:stCondLst>
                                    <p:cond delay="0"/>
                                  </p:stCondLst>
                                  <p:childTnLst>
                                    <p:set>
                                      <p:cBhvr>
                                        <p:cTn id="34" dur="1" fill="hold">
                                          <p:stCondLst>
                                            <p:cond delay="0"/>
                                          </p:stCondLst>
                                        </p:cTn>
                                        <p:tgtEl>
                                          <p:spTgt spid="650248"/>
                                        </p:tgtEl>
                                        <p:attrNameLst>
                                          <p:attrName>style.visibility</p:attrName>
                                        </p:attrNameLst>
                                      </p:cBhvr>
                                      <p:to>
                                        <p:strVal val="visible"/>
                                      </p:to>
                                    </p:set>
                                    <p:anim calcmode="lin" valueType="num">
                                      <p:cBhvr>
                                        <p:cTn id="35" dur="500" fill="hold"/>
                                        <p:tgtEl>
                                          <p:spTgt spid="650248"/>
                                        </p:tgtEl>
                                        <p:attrNameLst>
                                          <p:attrName>ppt_w</p:attrName>
                                        </p:attrNameLst>
                                      </p:cBhvr>
                                      <p:tavLst>
                                        <p:tav tm="0">
                                          <p:val>
                                            <p:strVal val="2/3*#ppt_w"/>
                                          </p:val>
                                        </p:tav>
                                        <p:tav tm="100000">
                                          <p:val>
                                            <p:strVal val="#ppt_w"/>
                                          </p:val>
                                        </p:tav>
                                      </p:tavLst>
                                    </p:anim>
                                    <p:anim calcmode="lin" valueType="num">
                                      <p:cBhvr>
                                        <p:cTn id="36" dur="500" fill="hold"/>
                                        <p:tgtEl>
                                          <p:spTgt spid="650248"/>
                                        </p:tgtEl>
                                        <p:attrNameLst>
                                          <p:attrName>ppt_h</p:attrName>
                                        </p:attrNameLst>
                                      </p:cBhvr>
                                      <p:tavLst>
                                        <p:tav tm="0">
                                          <p:val>
                                            <p:strVal val="2/3*#ppt_h"/>
                                          </p:val>
                                        </p:tav>
                                        <p:tav tm="100000">
                                          <p:val>
                                            <p:strVal val="#ppt_h"/>
                                          </p:val>
                                        </p:tav>
                                      </p:tavLst>
                                    </p:anim>
                                  </p:childTnLst>
                                </p:cTn>
                              </p:par>
                            </p:childTnLst>
                          </p:cTn>
                        </p:par>
                        <p:par>
                          <p:cTn id="37" fill="hold" nodeType="afterGroup">
                            <p:stCondLst>
                              <p:cond delay="3000"/>
                            </p:stCondLst>
                            <p:childTnLst>
                              <p:par>
                                <p:cTn id="38" presetID="23" presetClass="entr" presetSubtype="16" fill="hold" grpId="0" nodeType="afterEffect">
                                  <p:stCondLst>
                                    <p:cond delay="0"/>
                                  </p:stCondLst>
                                  <p:childTnLst>
                                    <p:set>
                                      <p:cBhvr>
                                        <p:cTn id="39" dur="1" fill="hold">
                                          <p:stCondLst>
                                            <p:cond delay="0"/>
                                          </p:stCondLst>
                                        </p:cTn>
                                        <p:tgtEl>
                                          <p:spTgt spid="650249"/>
                                        </p:tgtEl>
                                        <p:attrNameLst>
                                          <p:attrName>style.visibility</p:attrName>
                                        </p:attrNameLst>
                                      </p:cBhvr>
                                      <p:to>
                                        <p:strVal val="visible"/>
                                      </p:to>
                                    </p:set>
                                    <p:anim calcmode="lin" valueType="num">
                                      <p:cBhvr>
                                        <p:cTn id="40" dur="500" fill="hold"/>
                                        <p:tgtEl>
                                          <p:spTgt spid="650249"/>
                                        </p:tgtEl>
                                        <p:attrNameLst>
                                          <p:attrName>ppt_w</p:attrName>
                                        </p:attrNameLst>
                                      </p:cBhvr>
                                      <p:tavLst>
                                        <p:tav tm="0">
                                          <p:val>
                                            <p:fltVal val="0"/>
                                          </p:val>
                                        </p:tav>
                                        <p:tav tm="100000">
                                          <p:val>
                                            <p:strVal val="#ppt_w"/>
                                          </p:val>
                                        </p:tav>
                                      </p:tavLst>
                                    </p:anim>
                                    <p:anim calcmode="lin" valueType="num">
                                      <p:cBhvr>
                                        <p:cTn id="41" dur="500" fill="hold"/>
                                        <p:tgtEl>
                                          <p:spTgt spid="650249"/>
                                        </p:tgtEl>
                                        <p:attrNameLst>
                                          <p:attrName>ppt_h</p:attrName>
                                        </p:attrNameLst>
                                      </p:cBhvr>
                                      <p:tavLst>
                                        <p:tav tm="0">
                                          <p:val>
                                            <p:fltVal val="0"/>
                                          </p:val>
                                        </p:tav>
                                        <p:tav tm="100000">
                                          <p:val>
                                            <p:strVal val="#ppt_h"/>
                                          </p:val>
                                        </p:tav>
                                      </p:tavLst>
                                    </p:anim>
                                  </p:childTnLst>
                                </p:cTn>
                              </p:par>
                            </p:childTnLst>
                          </p:cTn>
                        </p:par>
                        <p:par>
                          <p:cTn id="42" fill="hold" nodeType="afterGroup">
                            <p:stCondLst>
                              <p:cond delay="3500"/>
                            </p:stCondLst>
                            <p:childTnLst>
                              <p:par>
                                <p:cTn id="43" presetID="12" presetClass="entr" presetSubtype="1" fill="hold" grpId="0" nodeType="afterEffect">
                                  <p:stCondLst>
                                    <p:cond delay="0"/>
                                  </p:stCondLst>
                                  <p:childTnLst>
                                    <p:set>
                                      <p:cBhvr>
                                        <p:cTn id="44" dur="1" fill="hold">
                                          <p:stCondLst>
                                            <p:cond delay="0"/>
                                          </p:stCondLst>
                                        </p:cTn>
                                        <p:tgtEl>
                                          <p:spTgt spid="650250"/>
                                        </p:tgtEl>
                                        <p:attrNameLst>
                                          <p:attrName>style.visibility</p:attrName>
                                        </p:attrNameLst>
                                      </p:cBhvr>
                                      <p:to>
                                        <p:strVal val="visible"/>
                                      </p:to>
                                    </p:set>
                                    <p:animEffect transition="in" filter="slide(fromTop)">
                                      <p:cBhvr>
                                        <p:cTn id="45" dur="500"/>
                                        <p:tgtEl>
                                          <p:spTgt spid="65025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8" presetClass="entr" presetSubtype="16" fill="hold" nodeType="clickEffect">
                                  <p:stCondLst>
                                    <p:cond delay="0"/>
                                  </p:stCondLst>
                                  <p:childTnLst>
                                    <p:set>
                                      <p:cBhvr>
                                        <p:cTn id="49" dur="1" fill="hold">
                                          <p:stCondLst>
                                            <p:cond delay="0"/>
                                          </p:stCondLst>
                                        </p:cTn>
                                        <p:tgtEl>
                                          <p:spTgt spid="650251"/>
                                        </p:tgtEl>
                                        <p:attrNameLst>
                                          <p:attrName>style.visibility</p:attrName>
                                        </p:attrNameLst>
                                      </p:cBhvr>
                                      <p:to>
                                        <p:strVal val="visible"/>
                                      </p:to>
                                    </p:set>
                                    <p:animEffect transition="in" filter="diamond(in)">
                                      <p:cBhvr>
                                        <p:cTn id="50" dur="2000"/>
                                        <p:tgtEl>
                                          <p:spTgt spid="650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0242" grpId="0" autoUpdateAnimBg="0"/>
      <p:bldP spid="650243" grpId="0" animBg="1" autoUpdateAnimBg="0"/>
      <p:bldP spid="650244" grpId="0" animBg="1"/>
      <p:bldP spid="650245" grpId="0" autoUpdateAnimBg="0"/>
      <p:bldP spid="650246" grpId="0" animBg="1"/>
      <p:bldP spid="650247" grpId="0" autoUpdateAnimBg="0"/>
      <p:bldP spid="650248" grpId="0" animBg="1"/>
      <p:bldP spid="650249" grpId="0" autoUpdateAnimBg="0"/>
      <p:bldP spid="65025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89" y="17843"/>
            <a:ext cx="2898927" cy="61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0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7727" y="548680"/>
            <a:ext cx="6264698" cy="6299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9093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81282" name="kusurin11.wmv">
            <a:hlinkClick r:id="" action="ppaction://media"/>
          </p:cNvPr>
          <p:cNvPicPr>
            <a:picLocks noGrp="1" noRot="1" noChangeAspect="1" noChangeArrowheads="1"/>
          </p:cNvPicPr>
          <p:nvPr>
            <p:ph/>
            <a:videoFile r:link="rId1"/>
          </p:nvPr>
        </p:nvPicPr>
        <p:blipFill>
          <a:blip r:embed="rId4">
            <a:extLst>
              <a:ext uri="{28A0092B-C50C-407E-A947-70E740481C1C}">
                <a14:useLocalDpi xmlns:a14="http://schemas.microsoft.com/office/drawing/2010/main" val="0"/>
              </a:ext>
            </a:extLst>
          </a:blip>
          <a:srcRect/>
          <a:stretch>
            <a:fillRect/>
          </a:stretch>
        </p:blipFill>
        <p:spPr>
          <a:xfrm>
            <a:off x="0" y="152400"/>
            <a:ext cx="9144000" cy="6096000"/>
          </a:xfrm>
        </p:spPr>
      </p:pic>
      <p:sp>
        <p:nvSpPr>
          <p:cNvPr id="39939" name="AutoShape 1027"/>
          <p:cNvSpPr>
            <a:spLocks noChangeArrowheads="1"/>
          </p:cNvSpPr>
          <p:nvPr/>
        </p:nvSpPr>
        <p:spPr bwMode="auto">
          <a:xfrm>
            <a:off x="4191000" y="6324600"/>
            <a:ext cx="4800600" cy="533400"/>
          </a:xfrm>
          <a:prstGeom prst="roundRect">
            <a:avLst>
              <a:gd name="adj" fmla="val 16667"/>
            </a:avLst>
          </a:prstGeom>
          <a:gradFill rotWithShape="0">
            <a:gsLst>
              <a:gs pos="0">
                <a:srgbClr val="FFFFFF"/>
              </a:gs>
              <a:gs pos="100000">
                <a:srgbClr val="6699FF"/>
              </a:gs>
            </a:gsLst>
            <a:path path="shape">
              <a:fillToRect l="50000" t="50000" r="50000" b="50000"/>
            </a:path>
          </a:gradFill>
          <a:ln w="12700">
            <a:solidFill>
              <a:srgbClr val="000080"/>
            </a:solidFill>
            <a:round/>
            <a:headEnd/>
            <a:tailEnd/>
          </a:ln>
        </p:spPr>
        <p:txBody>
          <a:bodyPr wrap="none" anchor="ctr"/>
          <a:lstStyle/>
          <a:p>
            <a:pPr algn="ctr">
              <a:spcBef>
                <a:spcPct val="50000"/>
              </a:spcBef>
            </a:pPr>
            <a:r>
              <a:rPr lang="ja-JP" altLang="en-US" sz="2000" b="1" smtClean="0">
                <a:solidFill>
                  <a:srgbClr val="000066"/>
                </a:solidFill>
                <a:latin typeface="Arial" pitchFamily="34" charset="0"/>
              </a:rPr>
              <a:t>教えて！クスリン</a:t>
            </a:r>
          </a:p>
        </p:txBody>
      </p:sp>
    </p:spTree>
    <p:extLst>
      <p:ext uri="{BB962C8B-B14F-4D97-AF65-F5344CB8AC3E}">
        <p14:creationId xmlns:p14="http://schemas.microsoft.com/office/powerpoint/2010/main" val="2804420371"/>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2922" fill="hold"/>
                                        <p:tgtEl>
                                          <p:spTgt spid="48128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81282"/>
                </p:tgtEl>
              </p:cMediaNode>
            </p:video>
            <p:seq concurrent="1" nextAc="seek">
              <p:cTn id="8" restart="whenNotActive" fill="hold" evtFilter="cancelBubble" nodeType="interactiveSeq">
                <p:stCondLst>
                  <p:cond evt="onClick" delay="0">
                    <p:tgtEl>
                      <p:spTgt spid="48128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81282"/>
                                        </p:tgtEl>
                                      </p:cBhvr>
                                    </p:cmd>
                                  </p:childTnLst>
                                </p:cTn>
                              </p:par>
                            </p:childTnLst>
                          </p:cTn>
                        </p:par>
                      </p:childTnLst>
                    </p:cTn>
                  </p:par>
                </p:childTnLst>
              </p:cTn>
              <p:nextCondLst>
                <p:cond evt="onClick" delay="0">
                  <p:tgtEl>
                    <p:spTgt spid="48128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99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0" y="1"/>
            <a:ext cx="2622154" cy="690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99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9637" y="690716"/>
            <a:ext cx="7101835" cy="6158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93807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82306" name="kusurin12.wmv">
            <a:hlinkClick r:id="" action="ppaction://media"/>
          </p:cNvPr>
          <p:cNvPicPr>
            <a:picLocks noGrp="1" noRot="1" noChangeAspect="1" noChangeArrowheads="1"/>
          </p:cNvPicPr>
          <p:nvPr>
            <p:ph/>
            <a:videoFile r:link="rId1"/>
          </p:nvPr>
        </p:nvPicPr>
        <p:blipFill>
          <a:blip r:embed="rId4">
            <a:extLst>
              <a:ext uri="{28A0092B-C50C-407E-A947-70E740481C1C}">
                <a14:useLocalDpi xmlns:a14="http://schemas.microsoft.com/office/drawing/2010/main" val="0"/>
              </a:ext>
            </a:extLst>
          </a:blip>
          <a:srcRect/>
          <a:stretch>
            <a:fillRect/>
          </a:stretch>
        </p:blipFill>
        <p:spPr>
          <a:xfrm>
            <a:off x="0" y="152400"/>
            <a:ext cx="9144000" cy="6096000"/>
          </a:xfrm>
        </p:spPr>
      </p:pic>
      <p:sp>
        <p:nvSpPr>
          <p:cNvPr id="40963" name="AutoShape 3"/>
          <p:cNvSpPr>
            <a:spLocks noChangeArrowheads="1"/>
          </p:cNvSpPr>
          <p:nvPr/>
        </p:nvSpPr>
        <p:spPr bwMode="auto">
          <a:xfrm>
            <a:off x="4191000" y="6324600"/>
            <a:ext cx="4800600" cy="533400"/>
          </a:xfrm>
          <a:prstGeom prst="roundRect">
            <a:avLst>
              <a:gd name="adj" fmla="val 16667"/>
            </a:avLst>
          </a:prstGeom>
          <a:gradFill rotWithShape="0">
            <a:gsLst>
              <a:gs pos="0">
                <a:srgbClr val="FFFFFF"/>
              </a:gs>
              <a:gs pos="100000">
                <a:srgbClr val="6699FF"/>
              </a:gs>
            </a:gsLst>
            <a:path path="shape">
              <a:fillToRect l="50000" t="50000" r="50000" b="50000"/>
            </a:path>
          </a:gradFill>
          <a:ln w="12700">
            <a:solidFill>
              <a:srgbClr val="000080"/>
            </a:solidFill>
            <a:round/>
            <a:headEnd/>
            <a:tailEnd/>
          </a:ln>
        </p:spPr>
        <p:txBody>
          <a:bodyPr wrap="none" anchor="ctr"/>
          <a:lstStyle/>
          <a:p>
            <a:pPr algn="ctr">
              <a:spcBef>
                <a:spcPct val="50000"/>
              </a:spcBef>
            </a:pPr>
            <a:r>
              <a:rPr lang="ja-JP" altLang="en-US" sz="2000" b="1" smtClean="0">
                <a:solidFill>
                  <a:srgbClr val="000066"/>
                </a:solidFill>
                <a:latin typeface="Arial" pitchFamily="34" charset="0"/>
              </a:rPr>
              <a:t>教えて！クスリン</a:t>
            </a:r>
          </a:p>
        </p:txBody>
      </p:sp>
    </p:spTree>
    <p:extLst>
      <p:ext uri="{BB962C8B-B14F-4D97-AF65-F5344CB8AC3E}">
        <p14:creationId xmlns:p14="http://schemas.microsoft.com/office/powerpoint/2010/main" val="3915213865"/>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25958" fill="hold"/>
                                        <p:tgtEl>
                                          <p:spTgt spid="48230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82306"/>
                </p:tgtEl>
              </p:cMediaNode>
            </p:video>
            <p:seq concurrent="1" nextAc="seek">
              <p:cTn id="8" restart="whenNotActive" fill="hold" evtFilter="cancelBubble" nodeType="interactiveSeq">
                <p:stCondLst>
                  <p:cond evt="onClick" delay="0">
                    <p:tgtEl>
                      <p:spTgt spid="48230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82306"/>
                                        </p:tgtEl>
                                      </p:cBhvr>
                                    </p:cmd>
                                  </p:childTnLst>
                                </p:cTn>
                              </p:par>
                            </p:childTnLst>
                          </p:cTn>
                        </p:par>
                      </p:childTnLst>
                    </p:cTn>
                  </p:par>
                </p:childTnLst>
              </p:cTn>
              <p:nextCondLst>
                <p:cond evt="onClick" delay="0">
                  <p:tgtEl>
                    <p:spTgt spid="482306"/>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2"/>
          <p:cNvGraphicFramePr>
            <a:graphicFrameLocks noChangeAspect="1"/>
          </p:cNvGraphicFramePr>
          <p:nvPr/>
        </p:nvGraphicFramePr>
        <p:xfrm>
          <a:off x="4643438" y="3857625"/>
          <a:ext cx="4500562" cy="3000375"/>
        </p:xfrm>
        <a:graphic>
          <a:graphicData uri="http://schemas.openxmlformats.org/presentationml/2006/ole">
            <mc:AlternateContent xmlns:mc="http://schemas.openxmlformats.org/markup-compatibility/2006">
              <mc:Choice xmlns:v="urn:schemas-microsoft-com:vml" Requires="v">
                <p:oleObj spid="_x0000_s1016842" name="Image" r:id="rId4" imgW="5108366" imgH="3405577" progId="Photoshop.Image.6">
                  <p:embed/>
                </p:oleObj>
              </mc:Choice>
              <mc:Fallback>
                <p:oleObj name="Image" r:id="rId4" imgW="5108366" imgH="3405577" progId="Photoshop.Image.6">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3857625"/>
                        <a:ext cx="4500562" cy="300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35" name="Text Box 4"/>
          <p:cNvSpPr txBox="1">
            <a:spLocks noChangeArrowheads="1"/>
          </p:cNvSpPr>
          <p:nvPr/>
        </p:nvSpPr>
        <p:spPr bwMode="auto">
          <a:xfrm>
            <a:off x="914400" y="609600"/>
            <a:ext cx="82296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z="4000" b="1" smtClean="0">
                <a:solidFill>
                  <a:srgbClr val="1C1C1C"/>
                </a:solidFill>
                <a:latin typeface="Arial" pitchFamily="34" charset="0"/>
              </a:rPr>
              <a:t>副作用が出たら、</a:t>
            </a:r>
          </a:p>
          <a:p>
            <a:pPr eaLnBrk="1" hangingPunct="1"/>
            <a:r>
              <a:rPr lang="ja-JP" altLang="en-US" sz="4000" b="1" smtClean="0">
                <a:solidFill>
                  <a:srgbClr val="1C1C1C"/>
                </a:solidFill>
                <a:latin typeface="Arial" pitchFamily="34" charset="0"/>
              </a:rPr>
              <a:t>　　　　　　　　　すぐに保護者に話そう</a:t>
            </a:r>
          </a:p>
        </p:txBody>
      </p:sp>
      <p:sp>
        <p:nvSpPr>
          <p:cNvPr id="18436" name="AutoShape 5"/>
          <p:cNvSpPr>
            <a:spLocks noChangeArrowheads="1"/>
          </p:cNvSpPr>
          <p:nvPr/>
        </p:nvSpPr>
        <p:spPr bwMode="auto">
          <a:xfrm>
            <a:off x="395288" y="3141663"/>
            <a:ext cx="4227512" cy="2160587"/>
          </a:xfrm>
          <a:prstGeom prst="roundRect">
            <a:avLst>
              <a:gd name="adj" fmla="val 3597"/>
            </a:avLst>
          </a:prstGeom>
          <a:solidFill>
            <a:srgbClr val="FFFFCC"/>
          </a:solidFill>
          <a:ln w="28575">
            <a:solidFill>
              <a:srgbClr val="FF9933"/>
            </a:solidFill>
            <a:round/>
            <a:headEnd/>
            <a:tailEnd/>
          </a:ln>
        </p:spPr>
        <p:txBody>
          <a:bodyPr wrap="none" anchor="ctr"/>
          <a:lstStyle/>
          <a:p>
            <a:endParaRPr lang="ja-JP" altLang="en-US" sz="1800" smtClean="0">
              <a:solidFill>
                <a:srgbClr val="000000"/>
              </a:solidFill>
              <a:latin typeface="Tahoma" pitchFamily="34" charset="0"/>
            </a:endParaRPr>
          </a:p>
        </p:txBody>
      </p:sp>
      <p:sp>
        <p:nvSpPr>
          <p:cNvPr id="18437" name="Text Box 6"/>
          <p:cNvSpPr txBox="1">
            <a:spLocks noChangeArrowheads="1"/>
          </p:cNvSpPr>
          <p:nvPr/>
        </p:nvSpPr>
        <p:spPr bwMode="auto">
          <a:xfrm>
            <a:off x="395288" y="3213100"/>
            <a:ext cx="42672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lnSpc>
                <a:spcPct val="130000"/>
              </a:lnSpc>
            </a:pPr>
            <a:r>
              <a:rPr lang="ja-JP" altLang="en-US" sz="2400" b="1" smtClean="0">
                <a:solidFill>
                  <a:srgbClr val="FF0000"/>
                </a:solidFill>
                <a:latin typeface="Arial" pitchFamily="34" charset="0"/>
                <a:ea typeface="ＭＳ 明朝" pitchFamily="17" charset="-128"/>
              </a:rPr>
              <a:t>すぐに、</a:t>
            </a:r>
            <a:r>
              <a:rPr lang="ja-JP" altLang="en-US" sz="2400" b="1" smtClean="0">
                <a:solidFill>
                  <a:srgbClr val="000000"/>
                </a:solidFill>
                <a:latin typeface="Arial" pitchFamily="34" charset="0"/>
                <a:ea typeface="ＭＳ 明朝" pitchFamily="17" charset="-128"/>
              </a:rPr>
              <a:t>保護者に話して、</a:t>
            </a:r>
          </a:p>
          <a:p>
            <a:pPr eaLnBrk="1" hangingPunct="1">
              <a:lnSpc>
                <a:spcPct val="130000"/>
              </a:lnSpc>
            </a:pPr>
            <a:r>
              <a:rPr lang="ja-JP" altLang="en-US" sz="2400" b="1" smtClean="0">
                <a:solidFill>
                  <a:srgbClr val="000000"/>
                </a:solidFill>
                <a:latin typeface="Arial" pitchFamily="34" charset="0"/>
                <a:ea typeface="ＭＳ 明朝" pitchFamily="17" charset="-128"/>
              </a:rPr>
              <a:t>くすりを出したお医者さん</a:t>
            </a:r>
          </a:p>
          <a:p>
            <a:pPr eaLnBrk="1" hangingPunct="1">
              <a:lnSpc>
                <a:spcPct val="130000"/>
              </a:lnSpc>
            </a:pPr>
            <a:r>
              <a:rPr lang="ja-JP" altLang="en-US" sz="2400" b="1" smtClean="0">
                <a:solidFill>
                  <a:srgbClr val="000000"/>
                </a:solidFill>
                <a:latin typeface="Arial" pitchFamily="34" charset="0"/>
                <a:ea typeface="ＭＳ 明朝" pitchFamily="17" charset="-128"/>
              </a:rPr>
              <a:t>や薬ざい師さんに聞いて</a:t>
            </a:r>
          </a:p>
          <a:p>
            <a:pPr eaLnBrk="1" hangingPunct="1">
              <a:lnSpc>
                <a:spcPct val="130000"/>
              </a:lnSpc>
            </a:pPr>
            <a:r>
              <a:rPr lang="ja-JP" altLang="en-US" sz="2400" b="1" smtClean="0">
                <a:solidFill>
                  <a:srgbClr val="000000"/>
                </a:solidFill>
                <a:latin typeface="Arial" pitchFamily="34" charset="0"/>
                <a:ea typeface="ＭＳ 明朝" pitchFamily="17" charset="-128"/>
              </a:rPr>
              <a:t>もらおう。</a:t>
            </a:r>
          </a:p>
        </p:txBody>
      </p:sp>
      <p:sp>
        <p:nvSpPr>
          <p:cNvPr id="18438" name="Text Box 8"/>
          <p:cNvSpPr txBox="1">
            <a:spLocks noChangeArrowheads="1"/>
          </p:cNvSpPr>
          <p:nvPr/>
        </p:nvSpPr>
        <p:spPr bwMode="auto">
          <a:xfrm>
            <a:off x="1066800" y="381000"/>
            <a:ext cx="30575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mtClean="0">
                <a:solidFill>
                  <a:srgbClr val="000000"/>
                </a:solidFill>
                <a:latin typeface="Arial" pitchFamily="34" charset="0"/>
              </a:rPr>
              <a:t>ふく　　さ　　よう　　　　　で　　　　　</a:t>
            </a:r>
          </a:p>
        </p:txBody>
      </p:sp>
      <p:sp>
        <p:nvSpPr>
          <p:cNvPr id="18439" name="Text Box 9"/>
          <p:cNvSpPr txBox="1">
            <a:spLocks noChangeArrowheads="1"/>
          </p:cNvSpPr>
          <p:nvPr/>
        </p:nvSpPr>
        <p:spPr bwMode="auto">
          <a:xfrm>
            <a:off x="1692275" y="3141663"/>
            <a:ext cx="16065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z="1400" smtClean="0">
                <a:solidFill>
                  <a:srgbClr val="000000"/>
                </a:solidFill>
                <a:latin typeface="ＭＳ 明朝" pitchFamily="17" charset="-128"/>
                <a:ea typeface="ＭＳ 明朝" pitchFamily="17" charset="-128"/>
              </a:rPr>
              <a:t>ほ ご しゃ　はな</a:t>
            </a:r>
          </a:p>
        </p:txBody>
      </p:sp>
      <p:sp>
        <p:nvSpPr>
          <p:cNvPr id="18440" name="Text Box 10"/>
          <p:cNvSpPr txBox="1">
            <a:spLocks noChangeArrowheads="1"/>
          </p:cNvSpPr>
          <p:nvPr/>
        </p:nvSpPr>
        <p:spPr bwMode="auto">
          <a:xfrm>
            <a:off x="1692275" y="3644900"/>
            <a:ext cx="19621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z="1400" smtClean="0">
                <a:solidFill>
                  <a:srgbClr val="000000"/>
                </a:solidFill>
                <a:latin typeface="Arial" pitchFamily="34" charset="0"/>
                <a:ea typeface="ＭＳ 明朝" pitchFamily="17" charset="-128"/>
              </a:rPr>
              <a:t>だ　　　　　　いしゃ</a:t>
            </a:r>
          </a:p>
        </p:txBody>
      </p:sp>
      <p:sp>
        <p:nvSpPr>
          <p:cNvPr id="18441" name="Text Box 11"/>
          <p:cNvSpPr txBox="1">
            <a:spLocks noChangeArrowheads="1"/>
          </p:cNvSpPr>
          <p:nvPr/>
        </p:nvSpPr>
        <p:spPr bwMode="auto">
          <a:xfrm>
            <a:off x="684213" y="4076700"/>
            <a:ext cx="25844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z="1400" smtClean="0">
                <a:solidFill>
                  <a:srgbClr val="000000"/>
                </a:solidFill>
                <a:latin typeface="ＭＳ 明朝" pitchFamily="17" charset="-128"/>
                <a:ea typeface="ＭＳ 明朝" pitchFamily="17" charset="-128"/>
              </a:rPr>
              <a:t>やく　　　 し　　　　　　き</a:t>
            </a:r>
          </a:p>
        </p:txBody>
      </p:sp>
      <p:sp>
        <p:nvSpPr>
          <p:cNvPr id="18442" name="Text Box 13"/>
          <p:cNvSpPr txBox="1">
            <a:spLocks noChangeArrowheads="1"/>
          </p:cNvSpPr>
          <p:nvPr/>
        </p:nvSpPr>
        <p:spPr bwMode="auto">
          <a:xfrm>
            <a:off x="4767263" y="2762250"/>
            <a:ext cx="361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z="1400" smtClean="0">
                <a:solidFill>
                  <a:srgbClr val="000000"/>
                </a:solidFill>
                <a:latin typeface="ＭＳ 明朝" pitchFamily="17" charset="-128"/>
                <a:ea typeface="ＭＳ 明朝" pitchFamily="17" charset="-128"/>
              </a:rPr>
              <a:t>　</a:t>
            </a:r>
          </a:p>
        </p:txBody>
      </p:sp>
      <p:sp>
        <p:nvSpPr>
          <p:cNvPr id="18443" name="Text Box 14"/>
          <p:cNvSpPr txBox="1">
            <a:spLocks noChangeArrowheads="1"/>
          </p:cNvSpPr>
          <p:nvPr/>
        </p:nvSpPr>
        <p:spPr bwMode="auto">
          <a:xfrm>
            <a:off x="6372225" y="3248025"/>
            <a:ext cx="2730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en-US" altLang="ja-JP" sz="1400" smtClean="0">
                <a:solidFill>
                  <a:srgbClr val="000000"/>
                </a:solidFill>
                <a:latin typeface="ＭＳ 明朝" pitchFamily="17" charset="-128"/>
                <a:ea typeface="ＭＳ 明朝" pitchFamily="17" charset="-128"/>
              </a:rPr>
              <a:t> </a:t>
            </a:r>
          </a:p>
        </p:txBody>
      </p:sp>
      <p:sp>
        <p:nvSpPr>
          <p:cNvPr id="18444" name="Text Box 16"/>
          <p:cNvSpPr txBox="1">
            <a:spLocks noChangeArrowheads="1"/>
          </p:cNvSpPr>
          <p:nvPr/>
        </p:nvSpPr>
        <p:spPr bwMode="auto">
          <a:xfrm>
            <a:off x="5472113" y="931863"/>
            <a:ext cx="29035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mtClean="0">
                <a:solidFill>
                  <a:srgbClr val="000000"/>
                </a:solidFill>
                <a:latin typeface="Arial" pitchFamily="34" charset="0"/>
              </a:rPr>
              <a:t>ほ　　ご　　しゃ　　　　　はな　　　</a:t>
            </a:r>
          </a:p>
        </p:txBody>
      </p:sp>
    </p:spTree>
    <p:extLst>
      <p:ext uri="{BB962C8B-B14F-4D97-AF65-F5344CB8AC3E}">
        <p14:creationId xmlns:p14="http://schemas.microsoft.com/office/powerpoint/2010/main" val="7257775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AutoShape 2"/>
          <p:cNvSpPr>
            <a:spLocks noChangeArrowheads="1"/>
          </p:cNvSpPr>
          <p:nvPr/>
        </p:nvSpPr>
        <p:spPr bwMode="auto">
          <a:xfrm>
            <a:off x="952500" y="260350"/>
            <a:ext cx="7239000" cy="990600"/>
          </a:xfrm>
          <a:prstGeom prst="roundRect">
            <a:avLst>
              <a:gd name="adj" fmla="val 16667"/>
            </a:avLst>
          </a:prstGeom>
          <a:gradFill flip="none" rotWithShape="1">
            <a:gsLst>
              <a:gs pos="0">
                <a:schemeClr val="bg2">
                  <a:lumMod val="90000"/>
                  <a:tint val="66000"/>
                  <a:satMod val="160000"/>
                </a:schemeClr>
              </a:gs>
              <a:gs pos="50000">
                <a:schemeClr val="bg2">
                  <a:lumMod val="90000"/>
                  <a:tint val="44500"/>
                  <a:satMod val="160000"/>
                </a:schemeClr>
              </a:gs>
              <a:gs pos="100000">
                <a:schemeClr val="bg2">
                  <a:lumMod val="90000"/>
                  <a:tint val="23500"/>
                  <a:satMod val="160000"/>
                </a:schemeClr>
              </a:gs>
            </a:gsLst>
            <a:lin ang="16200000" scaled="1"/>
            <a:tileRect/>
          </a:gradFill>
          <a:ln w="28575">
            <a:solidFill>
              <a:schemeClr val="bg2">
                <a:lumMod val="50000"/>
              </a:schemeClr>
            </a:solidFill>
            <a:round/>
            <a:headEnd/>
            <a:tailEnd/>
          </a:ln>
          <a:effectLst/>
        </p:spPr>
        <p:txBody>
          <a:bodyPr wrap="none" anchor="ctr"/>
          <a:lstStyle/>
          <a:p>
            <a:pPr algn="ctr">
              <a:spcBef>
                <a:spcPct val="50000"/>
              </a:spcBef>
              <a:defRPr/>
            </a:pPr>
            <a:r>
              <a:rPr lang="ja-JP" altLang="en-US" sz="4400" dirty="0">
                <a:solidFill>
                  <a:schemeClr val="tx2"/>
                </a:solidFill>
                <a:effectLst>
                  <a:outerShdw blurRad="38100" dist="38100" dir="2700000" algn="tl">
                    <a:srgbClr val="000000"/>
                  </a:outerShdw>
                </a:effectLst>
                <a:latin typeface="Arial" pitchFamily="34" charset="0"/>
                <a:ea typeface="HGP創英角ﾎﾟｯﾌﾟ体" pitchFamily="50" charset="-128"/>
              </a:rPr>
              <a:t>くすりをのむときの約束</a:t>
            </a:r>
          </a:p>
        </p:txBody>
      </p:sp>
      <p:sp>
        <p:nvSpPr>
          <p:cNvPr id="122883" name="Text Box 3"/>
          <p:cNvSpPr txBox="1">
            <a:spLocks noChangeArrowheads="1"/>
          </p:cNvSpPr>
          <p:nvPr/>
        </p:nvSpPr>
        <p:spPr bwMode="auto">
          <a:xfrm>
            <a:off x="0" y="1412875"/>
            <a:ext cx="9144000" cy="5184775"/>
          </a:xfrm>
          <a:prstGeom prst="rect">
            <a:avLst/>
          </a:prstGeom>
          <a:gradFill flip="none" rotWithShape="1">
            <a:gsLst>
              <a:gs pos="0">
                <a:schemeClr val="bg2">
                  <a:lumMod val="90000"/>
                  <a:tint val="66000"/>
                  <a:satMod val="160000"/>
                </a:schemeClr>
              </a:gs>
              <a:gs pos="50000">
                <a:schemeClr val="bg2">
                  <a:lumMod val="90000"/>
                  <a:tint val="44500"/>
                  <a:satMod val="160000"/>
                </a:schemeClr>
              </a:gs>
              <a:gs pos="100000">
                <a:schemeClr val="bg2">
                  <a:lumMod val="90000"/>
                  <a:tint val="23500"/>
                  <a:satMod val="160000"/>
                </a:schemeClr>
              </a:gs>
            </a:gsLst>
            <a:lin ang="5400000" scaled="1"/>
            <a:tileRect/>
          </a:gradFill>
          <a:ln w="28575">
            <a:solidFill>
              <a:schemeClr val="accent1"/>
            </a:solidFill>
            <a:miter lim="800000"/>
            <a:headEnd/>
            <a:tailEnd/>
          </a:ln>
        </p:spPr>
        <p:txBody>
          <a:bodyPr/>
          <a:lstStyle/>
          <a:p>
            <a:pPr marL="342900" indent="-342900">
              <a:spcBef>
                <a:spcPct val="50000"/>
              </a:spcBef>
              <a:buFontTx/>
              <a:buAutoNum type="arabicPeriod"/>
            </a:pPr>
            <a:r>
              <a:rPr lang="en-US" altLang="ja-JP" sz="3200" b="1" dirty="0">
                <a:solidFill>
                  <a:srgbClr val="000066"/>
                </a:solidFill>
                <a:latin typeface="HGP創英角ｺﾞｼｯｸUB" pitchFamily="50" charset="-128"/>
                <a:ea typeface="HGP創英角ｺﾞｼｯｸUB" pitchFamily="50" charset="-128"/>
              </a:rPr>
              <a:t> </a:t>
            </a:r>
            <a:r>
              <a:rPr lang="ja-JP" altLang="en-US" sz="3200" b="1" dirty="0">
                <a:solidFill>
                  <a:srgbClr val="000066"/>
                </a:solidFill>
                <a:latin typeface="HGP創英角ｺﾞｼｯｸUB" pitchFamily="50" charset="-128"/>
                <a:ea typeface="HGP創英角ｺﾞｼｯｸUB" pitchFamily="50" charset="-128"/>
              </a:rPr>
              <a:t>決められた時間にのみます。</a:t>
            </a:r>
          </a:p>
          <a:p>
            <a:pPr marL="342900" indent="-342900">
              <a:spcBef>
                <a:spcPct val="50000"/>
              </a:spcBef>
              <a:buFontTx/>
              <a:buAutoNum type="arabicPeriod"/>
            </a:pPr>
            <a:r>
              <a:rPr lang="ja-JP" altLang="en-US" sz="3200" b="1" dirty="0">
                <a:solidFill>
                  <a:srgbClr val="000066"/>
                </a:solidFill>
                <a:latin typeface="HGP創英角ｺﾞｼｯｸUB" pitchFamily="50" charset="-128"/>
                <a:ea typeface="HGP創英角ｺﾞｼｯｸUB" pitchFamily="50" charset="-128"/>
              </a:rPr>
              <a:t> くすりをのむ量をまもります。</a:t>
            </a:r>
          </a:p>
          <a:p>
            <a:pPr marL="342900" indent="-342900">
              <a:spcBef>
                <a:spcPct val="50000"/>
              </a:spcBef>
              <a:buFontTx/>
              <a:buAutoNum type="arabicPeriod"/>
            </a:pPr>
            <a:r>
              <a:rPr lang="ja-JP" altLang="en-US" sz="3200" b="1" dirty="0">
                <a:solidFill>
                  <a:srgbClr val="000066"/>
                </a:solidFill>
                <a:latin typeface="HGP創英角ｺﾞｼｯｸUB" pitchFamily="50" charset="-128"/>
                <a:ea typeface="HGP創英角ｺﾞｼｯｸUB" pitchFamily="50" charset="-128"/>
              </a:rPr>
              <a:t> コップ一杯の水かぬるま湯で飲みます。</a:t>
            </a:r>
          </a:p>
          <a:p>
            <a:pPr marL="342900" indent="-342900">
              <a:spcBef>
                <a:spcPct val="50000"/>
              </a:spcBef>
              <a:buFontTx/>
              <a:buAutoNum type="arabicPeriod"/>
            </a:pPr>
            <a:r>
              <a:rPr lang="ja-JP" altLang="en-US" sz="3200" b="1" dirty="0">
                <a:solidFill>
                  <a:srgbClr val="000066"/>
                </a:solidFill>
                <a:latin typeface="HGP創英角ｺﾞｼｯｸUB" pitchFamily="50" charset="-128"/>
                <a:ea typeface="HGP創英角ｺﾞｼｯｸUB" pitchFamily="50" charset="-128"/>
              </a:rPr>
              <a:t> ほかの人からくすりをもらってのんだりしません。</a:t>
            </a:r>
          </a:p>
          <a:p>
            <a:pPr marL="342900" indent="-342900">
              <a:spcBef>
                <a:spcPct val="50000"/>
              </a:spcBef>
            </a:pPr>
            <a:r>
              <a:rPr lang="en-US" altLang="ja-JP" sz="3200" b="1" dirty="0">
                <a:solidFill>
                  <a:srgbClr val="000066"/>
                </a:solidFill>
                <a:latin typeface="HGP創英角ｺﾞｼｯｸUB" pitchFamily="50" charset="-128"/>
                <a:ea typeface="HGP創英角ｺﾞｼｯｸUB" pitchFamily="50" charset="-128"/>
              </a:rPr>
              <a:t>5</a:t>
            </a:r>
            <a:r>
              <a:rPr lang="en-US" altLang="ja-JP" sz="3200" b="1" dirty="0" smtClean="0">
                <a:solidFill>
                  <a:srgbClr val="000066"/>
                </a:solidFill>
                <a:latin typeface="HGP創英角ｺﾞｼｯｸUB" pitchFamily="50" charset="-128"/>
                <a:ea typeface="HGP創英角ｺﾞｼｯｸUB" pitchFamily="50" charset="-128"/>
              </a:rPr>
              <a:t>. </a:t>
            </a:r>
            <a:r>
              <a:rPr lang="ja-JP" altLang="en-US" sz="3200" b="1" dirty="0">
                <a:solidFill>
                  <a:srgbClr val="000066"/>
                </a:solidFill>
                <a:latin typeface="HGP創英角ｺﾞｼｯｸUB" pitchFamily="50" charset="-128"/>
                <a:ea typeface="HGP創英角ｺﾞｼｯｸUB" pitchFamily="50" charset="-128"/>
              </a:rPr>
              <a:t>ほかの人に自分のくすりをあげたりしません。</a:t>
            </a:r>
          </a:p>
          <a:p>
            <a:pPr marL="342900" indent="-342900">
              <a:spcBef>
                <a:spcPct val="50000"/>
              </a:spcBef>
            </a:pPr>
            <a:r>
              <a:rPr lang="en-US" altLang="ja-JP" sz="3200" b="1" dirty="0">
                <a:solidFill>
                  <a:srgbClr val="000066"/>
                </a:solidFill>
                <a:latin typeface="HGP創英角ｺﾞｼｯｸUB" pitchFamily="50" charset="-128"/>
                <a:ea typeface="HGP創英角ｺﾞｼｯｸUB" pitchFamily="50" charset="-128"/>
              </a:rPr>
              <a:t>6</a:t>
            </a:r>
            <a:r>
              <a:rPr lang="en-US" altLang="ja-JP" sz="3200" b="1" dirty="0" smtClean="0">
                <a:solidFill>
                  <a:srgbClr val="000066"/>
                </a:solidFill>
                <a:latin typeface="HGP創英角ｺﾞｼｯｸUB" pitchFamily="50" charset="-128"/>
                <a:ea typeface="HGP創英角ｺﾞｼｯｸUB" pitchFamily="50" charset="-128"/>
              </a:rPr>
              <a:t>. </a:t>
            </a:r>
            <a:r>
              <a:rPr lang="ja-JP" altLang="en-US" sz="3200" b="1" dirty="0">
                <a:solidFill>
                  <a:srgbClr val="000066"/>
                </a:solidFill>
                <a:latin typeface="HGP創英角ｺﾞｼｯｸUB" pitchFamily="50" charset="-128"/>
                <a:ea typeface="HGP創英角ｺﾞｼｯｸUB" pitchFamily="50" charset="-128"/>
              </a:rPr>
              <a:t>古くなったくすりは使いません。</a:t>
            </a:r>
          </a:p>
          <a:p>
            <a:pPr marL="342900" indent="-342900">
              <a:spcBef>
                <a:spcPct val="50000"/>
              </a:spcBef>
            </a:pPr>
            <a:r>
              <a:rPr lang="en-US" altLang="ja-JP" sz="3200" b="1" dirty="0">
                <a:solidFill>
                  <a:srgbClr val="000066"/>
                </a:solidFill>
                <a:latin typeface="HGP創英角ｺﾞｼｯｸUB" pitchFamily="50" charset="-128"/>
                <a:ea typeface="HGP創英角ｺﾞｼｯｸUB" pitchFamily="50" charset="-128"/>
              </a:rPr>
              <a:t>7</a:t>
            </a:r>
            <a:r>
              <a:rPr lang="en-US" altLang="ja-JP" sz="3200" b="1" dirty="0" smtClean="0">
                <a:solidFill>
                  <a:srgbClr val="000066"/>
                </a:solidFill>
                <a:latin typeface="HGP創英角ｺﾞｼｯｸUB" pitchFamily="50" charset="-128"/>
                <a:ea typeface="HGP創英角ｺﾞｼｯｸUB" pitchFamily="50" charset="-128"/>
              </a:rPr>
              <a:t>. </a:t>
            </a:r>
            <a:r>
              <a:rPr lang="ja-JP" altLang="en-US" sz="3200" b="1" dirty="0">
                <a:solidFill>
                  <a:srgbClr val="000066"/>
                </a:solidFill>
                <a:latin typeface="HGP創英角ｺﾞｼｯｸUB" pitchFamily="50" charset="-128"/>
                <a:ea typeface="HGP創英角ｺﾞｼｯｸUB" pitchFamily="50" charset="-128"/>
              </a:rPr>
              <a:t>くすりはいつもきちんと整理しておきます。</a:t>
            </a:r>
          </a:p>
        </p:txBody>
      </p:sp>
    </p:spTree>
    <p:extLst>
      <p:ext uri="{BB962C8B-B14F-4D97-AF65-F5344CB8AC3E}">
        <p14:creationId xmlns:p14="http://schemas.microsoft.com/office/powerpoint/2010/main" val="30179241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22883"/>
                                        </p:tgtEl>
                                        <p:attrNameLst>
                                          <p:attrName>style.visibility</p:attrName>
                                        </p:attrNameLst>
                                      </p:cBhvr>
                                      <p:to>
                                        <p:strVal val="visible"/>
                                      </p:to>
                                    </p:set>
                                    <p:animEffect transition="in" filter="strips(downRight)">
                                      <p:cBhvr>
                                        <p:cTn id="7" dur="500"/>
                                        <p:tgtEl>
                                          <p:spTgt spid="122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4914" name="Rectangle 2"/>
          <p:cNvSpPr>
            <a:spLocks noGrp="1" noChangeArrowheads="1"/>
          </p:cNvSpPr>
          <p:nvPr>
            <p:ph type="title"/>
          </p:nvPr>
        </p:nvSpPr>
        <p:spPr>
          <a:xfrm>
            <a:off x="381000" y="381000"/>
            <a:ext cx="8229600" cy="1328738"/>
          </a:xfrm>
          <a:gradFill flip="none" rotWithShape="1">
            <a:gsLst>
              <a:gs pos="0">
                <a:schemeClr val="bg2">
                  <a:lumMod val="90000"/>
                  <a:tint val="66000"/>
                  <a:satMod val="160000"/>
                </a:schemeClr>
              </a:gs>
              <a:gs pos="50000">
                <a:schemeClr val="bg2">
                  <a:lumMod val="90000"/>
                  <a:tint val="44500"/>
                  <a:satMod val="160000"/>
                </a:schemeClr>
              </a:gs>
              <a:gs pos="100000">
                <a:schemeClr val="bg2">
                  <a:lumMod val="90000"/>
                  <a:tint val="23500"/>
                  <a:satMod val="160000"/>
                </a:schemeClr>
              </a:gs>
            </a:gsLst>
            <a:lin ang="5400000" scaled="1"/>
            <a:tileRect/>
          </a:gradFill>
        </p:spPr>
        <p:txBody>
          <a:bodyPr>
            <a:normAutofit fontScale="90000"/>
          </a:bodyPr>
          <a:lstStyle/>
          <a:p>
            <a:pPr marL="0" indent="0" algn="ctr">
              <a:buNone/>
            </a:pPr>
            <a:r>
              <a:rPr lang="ja-JP" altLang="en-US" i="1" dirty="0">
                <a:solidFill>
                  <a:schemeClr val="tx2"/>
                </a:solidFill>
                <a:latin typeface="HGP創英角ﾎﾟｯﾌﾟ体" pitchFamily="50" charset="-128"/>
                <a:ea typeface="HGP創英角ﾎﾟｯﾌﾟ体" pitchFamily="50" charset="-128"/>
              </a:rPr>
              <a:t>病気を早く治すためには？</a:t>
            </a:r>
            <a:br>
              <a:rPr lang="ja-JP" altLang="en-US" i="1" dirty="0">
                <a:solidFill>
                  <a:schemeClr val="tx2"/>
                </a:solidFill>
                <a:latin typeface="HGP創英角ﾎﾟｯﾌﾟ体" pitchFamily="50" charset="-128"/>
                <a:ea typeface="HGP創英角ﾎﾟｯﾌﾟ体" pitchFamily="50" charset="-128"/>
              </a:rPr>
            </a:br>
            <a:r>
              <a:rPr lang="ja-JP" altLang="en-US" i="1" dirty="0">
                <a:solidFill>
                  <a:schemeClr val="tx2"/>
                </a:solidFill>
                <a:latin typeface="HGP創英角ﾎﾟｯﾌﾟ体" pitchFamily="50" charset="-128"/>
                <a:ea typeface="HGP創英角ﾎﾟｯﾌﾟ体" pitchFamily="50" charset="-128"/>
              </a:rPr>
              <a:t> 病気になりにくい体を作るには？</a:t>
            </a:r>
          </a:p>
        </p:txBody>
      </p:sp>
      <p:sp>
        <p:nvSpPr>
          <p:cNvPr id="934915" name="AutoShape 3"/>
          <p:cNvSpPr>
            <a:spLocks noChangeArrowheads="1"/>
          </p:cNvSpPr>
          <p:nvPr/>
        </p:nvSpPr>
        <p:spPr bwMode="auto">
          <a:xfrm>
            <a:off x="228600" y="3200400"/>
            <a:ext cx="8686800" cy="3505200"/>
          </a:xfrm>
          <a:prstGeom prst="foldedCorner">
            <a:avLst>
              <a:gd name="adj" fmla="val 12500"/>
            </a:avLst>
          </a:prstGeom>
          <a:gradFill flip="none" rotWithShape="1">
            <a:gsLst>
              <a:gs pos="0">
                <a:schemeClr val="bg2">
                  <a:lumMod val="90000"/>
                  <a:tint val="66000"/>
                  <a:satMod val="160000"/>
                </a:schemeClr>
              </a:gs>
              <a:gs pos="50000">
                <a:schemeClr val="bg2">
                  <a:lumMod val="90000"/>
                  <a:tint val="44500"/>
                  <a:satMod val="160000"/>
                </a:schemeClr>
              </a:gs>
              <a:gs pos="100000">
                <a:schemeClr val="bg2">
                  <a:lumMod val="90000"/>
                  <a:tint val="23500"/>
                  <a:satMod val="160000"/>
                </a:schemeClr>
              </a:gs>
            </a:gsLst>
            <a:lin ang="5400000" scaled="1"/>
            <a:tileRect/>
          </a:gradFill>
          <a:ln w="44450">
            <a:solidFill>
              <a:schemeClr val="accent1"/>
            </a:solidFill>
            <a:round/>
            <a:headEnd/>
            <a:tailEnd/>
          </a:ln>
          <a:effectLst/>
        </p:spPr>
        <p:txBody>
          <a:bodyPr wrap="none" anchor="ctr"/>
          <a:lstStyle/>
          <a:p>
            <a:pPr>
              <a:spcBef>
                <a:spcPct val="50000"/>
              </a:spcBef>
              <a:buFont typeface="Wingdings" pitchFamily="2" charset="2"/>
              <a:buNone/>
            </a:pPr>
            <a:r>
              <a:rPr lang="ja-JP" altLang="en-US" sz="4400" b="1" dirty="0">
                <a:solidFill>
                  <a:srgbClr val="000066"/>
                </a:solidFill>
                <a:latin typeface="Arial" charset="0"/>
              </a:rPr>
              <a:t>　●</a:t>
            </a:r>
            <a:r>
              <a:rPr lang="ja-JP" altLang="en-US" sz="4400" b="1" dirty="0">
                <a:solidFill>
                  <a:srgbClr val="000066"/>
                </a:solidFill>
                <a:latin typeface="HGP創英角ｺﾞｼｯｸUB" pitchFamily="50" charset="-128"/>
                <a:ea typeface="HGP創英角ｺﾞｼｯｸUB" pitchFamily="50" charset="-128"/>
              </a:rPr>
              <a:t>　適度の運動</a:t>
            </a:r>
          </a:p>
          <a:p>
            <a:pPr>
              <a:spcBef>
                <a:spcPct val="50000"/>
              </a:spcBef>
              <a:buFont typeface="Wingdings" pitchFamily="2" charset="2"/>
              <a:buNone/>
            </a:pPr>
            <a:r>
              <a:rPr lang="ja-JP" altLang="en-US" sz="4400" b="1" dirty="0">
                <a:solidFill>
                  <a:srgbClr val="000066"/>
                </a:solidFill>
                <a:latin typeface="HGP創英角ｺﾞｼｯｸUB" pitchFamily="50" charset="-128"/>
                <a:ea typeface="HGP創英角ｺﾞｼｯｸUB" pitchFamily="50" charset="-128"/>
              </a:rPr>
              <a:t>　●　栄養のバランスの取れた食事</a:t>
            </a:r>
          </a:p>
          <a:p>
            <a:pPr>
              <a:spcBef>
                <a:spcPct val="50000"/>
              </a:spcBef>
              <a:buFont typeface="Wingdings" pitchFamily="2" charset="2"/>
              <a:buNone/>
            </a:pPr>
            <a:r>
              <a:rPr lang="ja-JP" altLang="en-US" sz="4400" b="1" dirty="0">
                <a:solidFill>
                  <a:srgbClr val="000066"/>
                </a:solidFill>
                <a:latin typeface="HGP創英角ｺﾞｼｯｸUB" pitchFamily="50" charset="-128"/>
                <a:ea typeface="HGP創英角ｺﾞｼｯｸUB" pitchFamily="50" charset="-128"/>
              </a:rPr>
              <a:t>　●　十分な睡眠</a:t>
            </a:r>
          </a:p>
        </p:txBody>
      </p:sp>
      <p:sp>
        <p:nvSpPr>
          <p:cNvPr id="934916" name="Oval 4"/>
          <p:cNvSpPr>
            <a:spLocks noChangeArrowheads="1"/>
          </p:cNvSpPr>
          <p:nvPr/>
        </p:nvSpPr>
        <p:spPr bwMode="auto">
          <a:xfrm>
            <a:off x="1600200" y="2187921"/>
            <a:ext cx="5715000" cy="914400"/>
          </a:xfrm>
          <a:prstGeom prst="ellipse">
            <a:avLst/>
          </a:prstGeom>
          <a:gradFill rotWithShape="0">
            <a:gsLst>
              <a:gs pos="0">
                <a:srgbClr val="CCFFFF">
                  <a:gamma/>
                  <a:tint val="0"/>
                  <a:invGamma/>
                </a:srgbClr>
              </a:gs>
              <a:gs pos="100000">
                <a:srgbClr val="CCFFFF"/>
              </a:gs>
            </a:gsLst>
            <a:path path="shape">
              <a:fillToRect l="50000" t="50000" r="50000" b="50000"/>
            </a:path>
          </a:gradFill>
          <a:ln w="31750">
            <a:solidFill>
              <a:srgbClr val="3366FF"/>
            </a:solidFill>
            <a:round/>
            <a:headEnd/>
            <a:tailEnd/>
          </a:ln>
          <a:effectLst/>
        </p:spPr>
        <p:txBody>
          <a:bodyPr wrap="none" anchor="ctr"/>
          <a:lstStyle/>
          <a:p>
            <a:pPr algn="ctr">
              <a:spcBef>
                <a:spcPct val="50000"/>
              </a:spcBef>
            </a:pPr>
            <a:r>
              <a:rPr lang="ja-JP" altLang="en-US" sz="4400" b="1" dirty="0">
                <a:solidFill>
                  <a:srgbClr val="000066"/>
                </a:solidFill>
                <a:effectLst>
                  <a:outerShdw blurRad="38100" dist="38100" dir="2700000" algn="tl">
                    <a:srgbClr val="000000"/>
                  </a:outerShdw>
                </a:effectLst>
                <a:latin typeface="Arial" charset="0"/>
              </a:rPr>
              <a:t>健康三原則</a:t>
            </a:r>
          </a:p>
        </p:txBody>
      </p:sp>
      <p:sp>
        <p:nvSpPr>
          <p:cNvPr id="934917" name="AutoShape 5"/>
          <p:cNvSpPr>
            <a:spLocks noChangeArrowheads="1"/>
          </p:cNvSpPr>
          <p:nvPr/>
        </p:nvSpPr>
        <p:spPr bwMode="auto">
          <a:xfrm>
            <a:off x="3886200" y="1752600"/>
            <a:ext cx="1143000" cy="457200"/>
          </a:xfrm>
          <a:prstGeom prst="downArrow">
            <a:avLst>
              <a:gd name="adj1" fmla="val 50000"/>
              <a:gd name="adj2" fmla="val 25000"/>
            </a:avLst>
          </a:prstGeom>
          <a:gradFill rotWithShape="0">
            <a:gsLst>
              <a:gs pos="0">
                <a:schemeClr val="accent1">
                  <a:gamma/>
                  <a:tint val="0"/>
                  <a:invGamma/>
                </a:schemeClr>
              </a:gs>
              <a:gs pos="100000">
                <a:schemeClr val="accent1"/>
              </a:gs>
            </a:gsLst>
            <a:lin ang="5400000" scaled="1"/>
          </a:gradFill>
          <a:ln w="12700">
            <a:solidFill>
              <a:schemeClr val="hlink"/>
            </a:solidFill>
            <a:miter lim="800000"/>
            <a:headEnd/>
            <a:tailEnd/>
          </a:ln>
          <a:effectLst/>
        </p:spPr>
        <p:txBody>
          <a:bodyPr wrap="none" anchor="ctr"/>
          <a:lstStyle/>
          <a:p>
            <a:endParaRPr lang="ja-JP" altLang="en-US"/>
          </a:p>
        </p:txBody>
      </p:sp>
    </p:spTree>
    <p:extLst>
      <p:ext uri="{BB962C8B-B14F-4D97-AF65-F5344CB8AC3E}">
        <p14:creationId xmlns:p14="http://schemas.microsoft.com/office/powerpoint/2010/main" val="4233925783"/>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34917"/>
                                        </p:tgtEl>
                                        <p:attrNameLst>
                                          <p:attrName>style.visibility</p:attrName>
                                        </p:attrNameLst>
                                      </p:cBhvr>
                                      <p:to>
                                        <p:strVal val="visible"/>
                                      </p:to>
                                    </p:set>
                                    <p:animEffect transition="in" filter="slide(fromTop)">
                                      <p:cBhvr>
                                        <p:cTn id="7" dur="500"/>
                                        <p:tgtEl>
                                          <p:spTgt spid="934917"/>
                                        </p:tgtEl>
                                      </p:cBhvr>
                                    </p:animEffect>
                                  </p:childTnLst>
                                </p:cTn>
                              </p:par>
                            </p:childTnLst>
                          </p:cTn>
                        </p:par>
                        <p:par>
                          <p:cTn id="8" fill="hold">
                            <p:stCondLst>
                              <p:cond delay="500"/>
                            </p:stCondLst>
                            <p:childTnLst>
                              <p:par>
                                <p:cTn id="9" presetID="23" presetClass="entr" presetSubtype="272" fill="hold" grpId="0" nodeType="afterEffect">
                                  <p:stCondLst>
                                    <p:cond delay="0"/>
                                  </p:stCondLst>
                                  <p:childTnLst>
                                    <p:set>
                                      <p:cBhvr>
                                        <p:cTn id="10" dur="1" fill="hold">
                                          <p:stCondLst>
                                            <p:cond delay="0"/>
                                          </p:stCondLst>
                                        </p:cTn>
                                        <p:tgtEl>
                                          <p:spTgt spid="934916"/>
                                        </p:tgtEl>
                                        <p:attrNameLst>
                                          <p:attrName>style.visibility</p:attrName>
                                        </p:attrNameLst>
                                      </p:cBhvr>
                                      <p:to>
                                        <p:strVal val="visible"/>
                                      </p:to>
                                    </p:set>
                                    <p:anim calcmode="lin" valueType="num">
                                      <p:cBhvr>
                                        <p:cTn id="11" dur="500" fill="hold"/>
                                        <p:tgtEl>
                                          <p:spTgt spid="934916"/>
                                        </p:tgtEl>
                                        <p:attrNameLst>
                                          <p:attrName>ppt_w</p:attrName>
                                        </p:attrNameLst>
                                      </p:cBhvr>
                                      <p:tavLst>
                                        <p:tav tm="0">
                                          <p:val>
                                            <p:strVal val="2/3*#ppt_w"/>
                                          </p:val>
                                        </p:tav>
                                        <p:tav tm="100000">
                                          <p:val>
                                            <p:strVal val="#ppt_w"/>
                                          </p:val>
                                        </p:tav>
                                      </p:tavLst>
                                    </p:anim>
                                    <p:anim calcmode="lin" valueType="num">
                                      <p:cBhvr>
                                        <p:cTn id="12" dur="500" fill="hold"/>
                                        <p:tgtEl>
                                          <p:spTgt spid="934916"/>
                                        </p:tgtEl>
                                        <p:attrNameLst>
                                          <p:attrName>ppt_h</p:attrName>
                                        </p:attrNameLst>
                                      </p:cBhvr>
                                      <p:tavLst>
                                        <p:tav tm="0">
                                          <p:val>
                                            <p:strVal val="2/3*#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934915"/>
                                        </p:tgtEl>
                                        <p:attrNameLst>
                                          <p:attrName>style.visibility</p:attrName>
                                        </p:attrNameLst>
                                      </p:cBhvr>
                                      <p:to>
                                        <p:strVal val="visible"/>
                                      </p:to>
                                    </p:set>
                                    <p:animEffect transition="in" filter="strips(downRight)">
                                      <p:cBhvr>
                                        <p:cTn id="17" dur="500"/>
                                        <p:tgtEl>
                                          <p:spTgt spid="934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4915" grpId="0" animBg="1" autoUpdateAnimBg="0"/>
      <p:bldP spid="934916" grpId="0" animBg="1" autoUpdateAnimBg="0"/>
      <p:bldP spid="934917"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6962" name="Rectangle 2"/>
          <p:cNvSpPr>
            <a:spLocks noGrp="1" noChangeArrowheads="1"/>
          </p:cNvSpPr>
          <p:nvPr>
            <p:ph type="title"/>
          </p:nvPr>
        </p:nvSpPr>
        <p:spPr>
          <a:xfrm>
            <a:off x="552450" y="152400"/>
            <a:ext cx="8268022" cy="1295400"/>
          </a:xfrm>
          <a:gradFill flip="none" rotWithShape="1">
            <a:gsLst>
              <a:gs pos="0">
                <a:schemeClr val="bg2">
                  <a:lumMod val="90000"/>
                  <a:tint val="66000"/>
                  <a:satMod val="160000"/>
                </a:schemeClr>
              </a:gs>
              <a:gs pos="50000">
                <a:schemeClr val="bg2">
                  <a:lumMod val="90000"/>
                  <a:tint val="44500"/>
                  <a:satMod val="160000"/>
                </a:schemeClr>
              </a:gs>
              <a:gs pos="100000">
                <a:schemeClr val="bg2">
                  <a:lumMod val="90000"/>
                  <a:tint val="23500"/>
                  <a:satMod val="160000"/>
                </a:schemeClr>
              </a:gs>
            </a:gsLst>
            <a:lin ang="5400000" scaled="1"/>
            <a:tileRect/>
          </a:gradFill>
          <a:ln/>
        </p:spPr>
        <p:txBody>
          <a:bodyPr anchor="b">
            <a:normAutofit fontScale="90000"/>
          </a:bodyPr>
          <a:lstStyle/>
          <a:p>
            <a:pPr marL="0" indent="0" algn="ctr">
              <a:buNone/>
            </a:pPr>
            <a:r>
              <a:rPr lang="ja-JP" altLang="en-US" i="1" dirty="0">
                <a:solidFill>
                  <a:schemeClr val="tx2"/>
                </a:solidFill>
                <a:latin typeface="HGP創英角ﾎﾟｯﾌﾟ体" pitchFamily="50" charset="-128"/>
                <a:ea typeface="HGP創英角ﾎﾟｯﾌﾟ体" pitchFamily="50" charset="-128"/>
              </a:rPr>
              <a:t>病気を早く治すためには？</a:t>
            </a:r>
            <a:br>
              <a:rPr lang="ja-JP" altLang="en-US" i="1" dirty="0">
                <a:solidFill>
                  <a:schemeClr val="tx2"/>
                </a:solidFill>
                <a:latin typeface="HGP創英角ﾎﾟｯﾌﾟ体" pitchFamily="50" charset="-128"/>
                <a:ea typeface="HGP創英角ﾎﾟｯﾌﾟ体" pitchFamily="50" charset="-128"/>
              </a:rPr>
            </a:br>
            <a:r>
              <a:rPr lang="ja-JP" altLang="en-US" i="1" dirty="0">
                <a:solidFill>
                  <a:schemeClr val="tx2"/>
                </a:solidFill>
                <a:latin typeface="HGP創英角ﾎﾟｯﾌﾟ体" pitchFamily="50" charset="-128"/>
                <a:ea typeface="HGP創英角ﾎﾟｯﾌﾟ体" pitchFamily="50" charset="-128"/>
              </a:rPr>
              <a:t> 病気になりにくい</a:t>
            </a:r>
            <a:r>
              <a:rPr lang="ja-JP" altLang="en-US" b="1" i="1" dirty="0">
                <a:solidFill>
                  <a:schemeClr val="tx2"/>
                </a:solidFill>
                <a:latin typeface="HGP創英角ﾎﾟｯﾌﾟ体" pitchFamily="50" charset="-128"/>
                <a:ea typeface="HGP創英角ﾎﾟｯﾌﾟ体" pitchFamily="50" charset="-128"/>
              </a:rPr>
              <a:t>心</a:t>
            </a:r>
            <a:r>
              <a:rPr lang="ja-JP" altLang="en-US" i="1" dirty="0">
                <a:solidFill>
                  <a:schemeClr val="tx2"/>
                </a:solidFill>
                <a:latin typeface="HGP創英角ﾎﾟｯﾌﾟ体" pitchFamily="50" charset="-128"/>
                <a:ea typeface="HGP創英角ﾎﾟｯﾌﾟ体" pitchFamily="50" charset="-128"/>
              </a:rPr>
              <a:t>を作るには？</a:t>
            </a:r>
          </a:p>
        </p:txBody>
      </p:sp>
      <p:sp>
        <p:nvSpPr>
          <p:cNvPr id="936964" name="Oval 4"/>
          <p:cNvSpPr>
            <a:spLocks noGrp="1" noChangeArrowheads="1"/>
          </p:cNvSpPr>
          <p:nvPr>
            <p:ph sz="quarter" idx="13"/>
          </p:nvPr>
        </p:nvSpPr>
        <p:spPr>
          <a:xfrm>
            <a:off x="1331913" y="1916113"/>
            <a:ext cx="6469062" cy="1016000"/>
          </a:xfrm>
          <a:prstGeom prst="ellipse">
            <a:avLst/>
          </a:prstGeom>
          <a:gradFill rotWithShape="0">
            <a:gsLst>
              <a:gs pos="0">
                <a:srgbClr val="CCFFFF">
                  <a:gamma/>
                  <a:tint val="0"/>
                  <a:invGamma/>
                </a:srgbClr>
              </a:gs>
              <a:gs pos="100000">
                <a:srgbClr val="CCFFFF"/>
              </a:gs>
            </a:gsLst>
            <a:path path="shape">
              <a:fillToRect l="50000" t="50000" r="50000" b="50000"/>
            </a:path>
          </a:gradFill>
          <a:ln w="31750">
            <a:solidFill>
              <a:srgbClr val="3366CC"/>
            </a:solidFill>
            <a:round/>
          </a:ln>
        </p:spPr>
        <p:txBody>
          <a:bodyPr/>
          <a:lstStyle/>
          <a:p>
            <a:pPr algn="ctr">
              <a:lnSpc>
                <a:spcPct val="90000"/>
              </a:lnSpc>
              <a:spcBef>
                <a:spcPct val="50000"/>
              </a:spcBef>
              <a:buFontTx/>
              <a:buNone/>
            </a:pPr>
            <a:r>
              <a:rPr lang="ja-JP" altLang="en-US" sz="4000" b="1" dirty="0">
                <a:solidFill>
                  <a:srgbClr val="000066"/>
                </a:solidFill>
              </a:rPr>
              <a:t>心の健康五か条</a:t>
            </a:r>
          </a:p>
        </p:txBody>
      </p:sp>
      <p:sp>
        <p:nvSpPr>
          <p:cNvPr id="936963" name="AutoShape 3"/>
          <p:cNvSpPr>
            <a:spLocks noChangeArrowheads="1"/>
          </p:cNvSpPr>
          <p:nvPr/>
        </p:nvSpPr>
        <p:spPr bwMode="auto">
          <a:xfrm>
            <a:off x="4000500" y="1447800"/>
            <a:ext cx="1143000" cy="457200"/>
          </a:xfrm>
          <a:prstGeom prst="downArrow">
            <a:avLst>
              <a:gd name="adj1" fmla="val 50000"/>
              <a:gd name="adj2" fmla="val 25000"/>
            </a:avLst>
          </a:prstGeom>
          <a:gradFill rotWithShape="0">
            <a:gsLst>
              <a:gs pos="0">
                <a:schemeClr val="accent1">
                  <a:gamma/>
                  <a:tint val="0"/>
                  <a:invGamma/>
                </a:schemeClr>
              </a:gs>
              <a:gs pos="100000">
                <a:schemeClr val="accent1"/>
              </a:gs>
            </a:gsLst>
            <a:lin ang="5400000" scaled="1"/>
          </a:gradFill>
          <a:ln w="12700">
            <a:solidFill>
              <a:schemeClr val="hlink"/>
            </a:solidFill>
            <a:miter lim="800000"/>
            <a:headEnd/>
            <a:tailEnd/>
          </a:ln>
          <a:effectLst/>
        </p:spPr>
        <p:txBody>
          <a:bodyPr wrap="none" anchor="ctr"/>
          <a:lstStyle/>
          <a:p>
            <a:endParaRPr lang="ja-JP" altLang="en-US"/>
          </a:p>
        </p:txBody>
      </p:sp>
      <p:sp>
        <p:nvSpPr>
          <p:cNvPr id="936965" name="AutoShape 5"/>
          <p:cNvSpPr>
            <a:spLocks noChangeArrowheads="1"/>
          </p:cNvSpPr>
          <p:nvPr/>
        </p:nvSpPr>
        <p:spPr bwMode="auto">
          <a:xfrm>
            <a:off x="228600" y="2971800"/>
            <a:ext cx="8686800" cy="3733800"/>
          </a:xfrm>
          <a:prstGeom prst="foldedCorner">
            <a:avLst>
              <a:gd name="adj" fmla="val 12500"/>
            </a:avLst>
          </a:prstGeom>
          <a:gradFill flip="none" rotWithShape="1">
            <a:gsLst>
              <a:gs pos="0">
                <a:schemeClr val="bg2">
                  <a:lumMod val="90000"/>
                  <a:tint val="66000"/>
                  <a:satMod val="160000"/>
                </a:schemeClr>
              </a:gs>
              <a:gs pos="50000">
                <a:schemeClr val="bg2">
                  <a:lumMod val="90000"/>
                  <a:tint val="44500"/>
                  <a:satMod val="160000"/>
                </a:schemeClr>
              </a:gs>
              <a:gs pos="100000">
                <a:schemeClr val="bg2">
                  <a:lumMod val="90000"/>
                  <a:tint val="23500"/>
                  <a:satMod val="160000"/>
                </a:schemeClr>
              </a:gs>
            </a:gsLst>
            <a:lin ang="5400000" scaled="1"/>
            <a:tileRect/>
          </a:gradFill>
          <a:ln w="44450">
            <a:solidFill>
              <a:schemeClr val="accent1"/>
            </a:solidFill>
            <a:round/>
            <a:headEnd/>
            <a:tailEnd/>
          </a:ln>
          <a:effectLst/>
        </p:spPr>
        <p:txBody>
          <a:bodyPr wrap="none" anchor="ctr"/>
          <a:lstStyle/>
          <a:p>
            <a:pPr>
              <a:spcBef>
                <a:spcPct val="50000"/>
              </a:spcBef>
              <a:buFont typeface="Wingdings" pitchFamily="2" charset="2"/>
              <a:buNone/>
            </a:pPr>
            <a:r>
              <a:rPr lang="en-US" altLang="ja-JP" sz="3200" b="1" dirty="0">
                <a:solidFill>
                  <a:srgbClr val="000066"/>
                </a:solidFill>
                <a:latin typeface="HGP創英角ｺﾞｼｯｸUB" pitchFamily="50" charset="-128"/>
                <a:ea typeface="HGP創英角ｺﾞｼｯｸUB" pitchFamily="50" charset="-128"/>
              </a:rPr>
              <a:t>●</a:t>
            </a:r>
            <a:r>
              <a:rPr lang="ja-JP" altLang="en-US" sz="3200" b="1" dirty="0">
                <a:solidFill>
                  <a:srgbClr val="000066"/>
                </a:solidFill>
                <a:latin typeface="HGP創英角ｺﾞｼｯｸUB" pitchFamily="50" charset="-128"/>
                <a:ea typeface="HGP創英角ｺﾞｼｯｸUB" pitchFamily="50" charset="-128"/>
              </a:rPr>
              <a:t>　自分自身を大切に思うこと</a:t>
            </a:r>
          </a:p>
          <a:p>
            <a:pPr>
              <a:spcBef>
                <a:spcPct val="50000"/>
              </a:spcBef>
              <a:buFont typeface="Wingdings" pitchFamily="2" charset="2"/>
              <a:buNone/>
            </a:pPr>
            <a:r>
              <a:rPr lang="ja-JP" altLang="en-US" sz="3200" b="1" dirty="0">
                <a:solidFill>
                  <a:srgbClr val="000066"/>
                </a:solidFill>
                <a:latin typeface="HGP創英角ｺﾞｼｯｸUB" pitchFamily="50" charset="-128"/>
                <a:ea typeface="HGP創英角ｺﾞｼｯｸUB" pitchFamily="50" charset="-128"/>
              </a:rPr>
              <a:t>●　物事を前向きに考えること</a:t>
            </a:r>
          </a:p>
          <a:p>
            <a:pPr>
              <a:spcBef>
                <a:spcPct val="50000"/>
              </a:spcBef>
              <a:buFont typeface="Wingdings" pitchFamily="2" charset="2"/>
              <a:buNone/>
            </a:pPr>
            <a:r>
              <a:rPr lang="ja-JP" altLang="en-US" sz="3200" b="1" dirty="0">
                <a:solidFill>
                  <a:srgbClr val="000066"/>
                </a:solidFill>
                <a:latin typeface="HGP創英角ｺﾞｼｯｸUB" pitchFamily="50" charset="-128"/>
                <a:ea typeface="HGP創英角ｺﾞｼｯｸUB" pitchFamily="50" charset="-128"/>
              </a:rPr>
              <a:t>●　自分なりの目標に向かって努力すること</a:t>
            </a:r>
          </a:p>
          <a:p>
            <a:pPr>
              <a:spcBef>
                <a:spcPct val="50000"/>
              </a:spcBef>
              <a:buFont typeface="Wingdings" pitchFamily="2" charset="2"/>
              <a:buNone/>
            </a:pPr>
            <a:r>
              <a:rPr lang="ja-JP" altLang="en-US" sz="3200" b="1" dirty="0">
                <a:solidFill>
                  <a:srgbClr val="000066"/>
                </a:solidFill>
                <a:latin typeface="HGP創英角ｺﾞｼｯｸUB" pitchFamily="50" charset="-128"/>
                <a:ea typeface="HGP創英角ｺﾞｼｯｸUB" pitchFamily="50" charset="-128"/>
              </a:rPr>
              <a:t>●　様々なトラブル・心配事にくよくよしないこと</a:t>
            </a:r>
          </a:p>
          <a:p>
            <a:pPr>
              <a:spcBef>
                <a:spcPct val="50000"/>
              </a:spcBef>
              <a:buFont typeface="Wingdings" pitchFamily="2" charset="2"/>
              <a:buNone/>
            </a:pPr>
            <a:r>
              <a:rPr lang="ja-JP" altLang="en-US" sz="3200" b="1" dirty="0">
                <a:solidFill>
                  <a:srgbClr val="000066"/>
                </a:solidFill>
                <a:latin typeface="HGP創英角ｺﾞｼｯｸUB" pitchFamily="50" charset="-128"/>
                <a:ea typeface="HGP創英角ｺﾞｼｯｸUB" pitchFamily="50" charset="-128"/>
              </a:rPr>
              <a:t>●　家族・友人と何でも話し合える関係を築くこと</a:t>
            </a:r>
            <a:endParaRPr lang="ja-JP" altLang="en-US" sz="4400" b="1" dirty="0">
              <a:solidFill>
                <a:srgbClr val="000066"/>
              </a:solidFill>
              <a:latin typeface="HGP創英角ｺﾞｼｯｸUB" pitchFamily="50" charset="-128"/>
              <a:ea typeface="HGP創英角ｺﾞｼｯｸUB" pitchFamily="50" charset="-128"/>
            </a:endParaRPr>
          </a:p>
        </p:txBody>
      </p:sp>
    </p:spTree>
    <p:extLst>
      <p:ext uri="{BB962C8B-B14F-4D97-AF65-F5344CB8AC3E}">
        <p14:creationId xmlns:p14="http://schemas.microsoft.com/office/powerpoint/2010/main" val="2546271091"/>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36963"/>
                                        </p:tgtEl>
                                        <p:attrNameLst>
                                          <p:attrName>style.visibility</p:attrName>
                                        </p:attrNameLst>
                                      </p:cBhvr>
                                      <p:to>
                                        <p:strVal val="visible"/>
                                      </p:to>
                                    </p:set>
                                    <p:animEffect transition="in" filter="slide(fromTop)">
                                      <p:cBhvr>
                                        <p:cTn id="7" dur="500"/>
                                        <p:tgtEl>
                                          <p:spTgt spid="936963"/>
                                        </p:tgtEl>
                                      </p:cBhvr>
                                    </p:animEffect>
                                  </p:childTnLst>
                                </p:cTn>
                              </p:par>
                            </p:childTnLst>
                          </p:cTn>
                        </p:par>
                        <p:par>
                          <p:cTn id="8" fill="hold">
                            <p:stCondLst>
                              <p:cond delay="500"/>
                            </p:stCondLst>
                            <p:childTnLst>
                              <p:par>
                                <p:cTn id="9" presetID="23" presetClass="entr" presetSubtype="272" fill="hold" grpId="0" nodeType="afterEffect">
                                  <p:stCondLst>
                                    <p:cond delay="0"/>
                                  </p:stCondLst>
                                  <p:childTnLst>
                                    <p:set>
                                      <p:cBhvr>
                                        <p:cTn id="10" dur="1" fill="hold">
                                          <p:stCondLst>
                                            <p:cond delay="0"/>
                                          </p:stCondLst>
                                        </p:cTn>
                                        <p:tgtEl>
                                          <p:spTgt spid="936964"/>
                                        </p:tgtEl>
                                        <p:attrNameLst>
                                          <p:attrName>style.visibility</p:attrName>
                                        </p:attrNameLst>
                                      </p:cBhvr>
                                      <p:to>
                                        <p:strVal val="visible"/>
                                      </p:to>
                                    </p:set>
                                    <p:anim calcmode="lin" valueType="num">
                                      <p:cBhvr>
                                        <p:cTn id="11" dur="500" fill="hold"/>
                                        <p:tgtEl>
                                          <p:spTgt spid="936964"/>
                                        </p:tgtEl>
                                        <p:attrNameLst>
                                          <p:attrName>ppt_w</p:attrName>
                                        </p:attrNameLst>
                                      </p:cBhvr>
                                      <p:tavLst>
                                        <p:tav tm="0">
                                          <p:val>
                                            <p:strVal val="2/3*#ppt_w"/>
                                          </p:val>
                                        </p:tav>
                                        <p:tav tm="100000">
                                          <p:val>
                                            <p:strVal val="#ppt_w"/>
                                          </p:val>
                                        </p:tav>
                                      </p:tavLst>
                                    </p:anim>
                                    <p:anim calcmode="lin" valueType="num">
                                      <p:cBhvr>
                                        <p:cTn id="12" dur="500" fill="hold"/>
                                        <p:tgtEl>
                                          <p:spTgt spid="936964"/>
                                        </p:tgtEl>
                                        <p:attrNameLst>
                                          <p:attrName>ppt_h</p:attrName>
                                        </p:attrNameLst>
                                      </p:cBhvr>
                                      <p:tavLst>
                                        <p:tav tm="0">
                                          <p:val>
                                            <p:strVal val="2/3*#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936965"/>
                                        </p:tgtEl>
                                        <p:attrNameLst>
                                          <p:attrName>style.visibility</p:attrName>
                                        </p:attrNameLst>
                                      </p:cBhvr>
                                      <p:to>
                                        <p:strVal val="visible"/>
                                      </p:to>
                                    </p:set>
                                    <p:animEffect transition="in" filter="strips(downRight)">
                                      <p:cBhvr>
                                        <p:cTn id="17" dur="500"/>
                                        <p:tgtEl>
                                          <p:spTgt spid="936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6964" grpId="0" animBg="1" autoUpdateAnimBg="0"/>
      <p:bldP spid="936963" grpId="0" animBg="1"/>
      <p:bldP spid="936965"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9490" name="Object 2"/>
          <p:cNvGraphicFramePr>
            <a:graphicFrameLocks noChangeAspect="1"/>
          </p:cNvGraphicFramePr>
          <p:nvPr/>
        </p:nvGraphicFramePr>
        <p:xfrm>
          <a:off x="1979613" y="4724400"/>
          <a:ext cx="5029200" cy="2133600"/>
        </p:xfrm>
        <a:graphic>
          <a:graphicData uri="http://schemas.openxmlformats.org/presentationml/2006/ole">
            <mc:AlternateContent xmlns:mc="http://schemas.openxmlformats.org/markup-compatibility/2006">
              <mc:Choice xmlns:v="urn:schemas-microsoft-com:vml" Requires="v">
                <p:oleObj spid="_x0000_s1001484" name="Photo Editor Photo" r:id="rId3" imgW="2429214" imgH="1142857" progId="">
                  <p:embed/>
                </p:oleObj>
              </mc:Choice>
              <mc:Fallback>
                <p:oleObj name="Photo Editor Photo" r:id="rId3" imgW="2429214" imgH="1142857"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613" y="4724400"/>
                        <a:ext cx="50292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59491" name="Rectangle 3"/>
          <p:cNvSpPr>
            <a:spLocks noGrp="1" noChangeArrowheads="1"/>
          </p:cNvSpPr>
          <p:nvPr>
            <p:ph type="ctrTitle"/>
          </p:nvPr>
        </p:nvSpPr>
        <p:spPr>
          <a:xfrm>
            <a:off x="467544" y="620713"/>
            <a:ext cx="8141469" cy="1872183"/>
          </a:xfrm>
          <a:noFill/>
          <a:ln/>
        </p:spPr>
        <p:txBody>
          <a:bodyPr/>
          <a:lstStyle/>
          <a:p>
            <a:pPr marL="182880" indent="0" algn="ctr">
              <a:buNone/>
            </a:pPr>
            <a:r>
              <a:rPr lang="ja-JP" altLang="en-US" sz="4400" dirty="0" smtClean="0">
                <a:solidFill>
                  <a:srgbClr val="003366"/>
                </a:solidFill>
                <a:latin typeface="HGP創英角ﾎﾟｯﾌﾟ体" pitchFamily="50" charset="-128"/>
                <a:ea typeface="HGP創英角ﾎﾟｯﾌﾟ体" pitchFamily="50" charset="-128"/>
              </a:rPr>
              <a:t>今日</a:t>
            </a:r>
            <a:r>
              <a:rPr lang="ja-JP" altLang="en-US" sz="4400" dirty="0">
                <a:solidFill>
                  <a:srgbClr val="003366"/>
                </a:solidFill>
                <a:latin typeface="HGP創英角ﾎﾟｯﾌﾟ体" pitchFamily="50" charset="-128"/>
                <a:ea typeface="HGP創英角ﾎﾟｯﾌﾟ体" pitchFamily="50" charset="-128"/>
              </a:rPr>
              <a:t>のお話、</a:t>
            </a:r>
            <a:br>
              <a:rPr lang="ja-JP" altLang="en-US" sz="4400" dirty="0">
                <a:solidFill>
                  <a:srgbClr val="003366"/>
                </a:solidFill>
                <a:latin typeface="HGP創英角ﾎﾟｯﾌﾟ体" pitchFamily="50" charset="-128"/>
                <a:ea typeface="HGP創英角ﾎﾟｯﾌﾟ体" pitchFamily="50" charset="-128"/>
              </a:rPr>
            </a:br>
            <a:r>
              <a:rPr lang="ja-JP" altLang="en-US" sz="4400" dirty="0">
                <a:solidFill>
                  <a:srgbClr val="003366"/>
                </a:solidFill>
                <a:latin typeface="HGP創英角ﾎﾟｯﾌﾟ体" pitchFamily="50" charset="-128"/>
                <a:ea typeface="HGP創英角ﾎﾟｯﾌﾟ体" pitchFamily="50" charset="-128"/>
              </a:rPr>
              <a:t>　　　</a:t>
            </a:r>
            <a:r>
              <a:rPr lang="ja-JP" altLang="en-US" sz="4400" dirty="0" smtClean="0">
                <a:solidFill>
                  <a:srgbClr val="003366"/>
                </a:solidFill>
                <a:latin typeface="HGP創英角ﾎﾟｯﾌﾟ体" pitchFamily="50" charset="-128"/>
                <a:ea typeface="HGP創英角ﾎﾟｯﾌﾟ体" pitchFamily="50" charset="-128"/>
              </a:rPr>
              <a:t>ずっと</a:t>
            </a:r>
            <a:r>
              <a:rPr lang="ja-JP" altLang="en-US" sz="4400" dirty="0">
                <a:solidFill>
                  <a:srgbClr val="003366"/>
                </a:solidFill>
                <a:latin typeface="HGP創英角ﾎﾟｯﾌﾟ体" pitchFamily="50" charset="-128"/>
                <a:ea typeface="HGP創英角ﾎﾟｯﾌﾟ体" pitchFamily="50" charset="-128"/>
              </a:rPr>
              <a:t>覚えていてください。</a:t>
            </a:r>
            <a:r>
              <a:rPr lang="ja-JP" altLang="en-US" sz="4400" dirty="0">
                <a:latin typeface="HGP創英角ﾎﾟｯﾌﾟ体" pitchFamily="50" charset="-128"/>
                <a:ea typeface="HGP創英角ﾎﾟｯﾌﾟ体" pitchFamily="50" charset="-128"/>
              </a:rPr>
              <a:t/>
            </a:r>
            <a:br>
              <a:rPr lang="ja-JP" altLang="en-US" sz="4400" dirty="0">
                <a:latin typeface="HGP創英角ﾎﾟｯﾌﾟ体" pitchFamily="50" charset="-128"/>
                <a:ea typeface="HGP創英角ﾎﾟｯﾌﾟ体" pitchFamily="50" charset="-128"/>
              </a:rPr>
            </a:br>
            <a:r>
              <a:rPr lang="ja-JP" altLang="en-US" sz="4400" dirty="0">
                <a:latin typeface="HGP創英角ﾎﾟｯﾌﾟ体" pitchFamily="50" charset="-128"/>
                <a:ea typeface="HGP創英角ﾎﾟｯﾌﾟ体" pitchFamily="50" charset="-128"/>
              </a:rPr>
              <a:t>　</a:t>
            </a:r>
          </a:p>
        </p:txBody>
      </p:sp>
      <p:sp>
        <p:nvSpPr>
          <p:cNvPr id="959492" name="Text Box 4"/>
          <p:cNvSpPr txBox="1">
            <a:spLocks noChangeArrowheads="1"/>
          </p:cNvSpPr>
          <p:nvPr/>
        </p:nvSpPr>
        <p:spPr bwMode="auto">
          <a:xfrm>
            <a:off x="2555875" y="3357563"/>
            <a:ext cx="3124200" cy="586957"/>
          </a:xfrm>
          <a:prstGeom prst="rect">
            <a:avLst/>
          </a:prstGeom>
          <a:noFill/>
          <a:ln w="9525">
            <a:noFill/>
            <a:miter lim="800000"/>
            <a:headEnd/>
            <a:tailEnd/>
          </a:ln>
          <a:effectLst/>
        </p:spPr>
        <p:txBody>
          <a:bodyPr lIns="90000" tIns="46800" rIns="90000" bIns="46800">
            <a:spAutoFit/>
          </a:bodyPr>
          <a:lstStyle/>
          <a:p>
            <a:pPr>
              <a:spcBef>
                <a:spcPct val="50000"/>
              </a:spcBef>
              <a:buClr>
                <a:srgbClr val="3333CC"/>
              </a:buClr>
              <a:buSzPct val="105000"/>
              <a:buFont typeface="Wingdings" pitchFamily="2" charset="2"/>
              <a:buNone/>
            </a:pPr>
            <a:r>
              <a:rPr lang="ja-JP" altLang="en-US" sz="2800" dirty="0">
                <a:solidFill>
                  <a:srgbClr val="000000"/>
                </a:solidFill>
                <a:latin typeface="Arial" charset="0"/>
              </a:rPr>
              <a:t>　</a:t>
            </a:r>
            <a:r>
              <a:rPr lang="ja-JP" altLang="en-US" sz="2800" dirty="0">
                <a:solidFill>
                  <a:schemeClr val="tx2"/>
                </a:solidFill>
                <a:latin typeface="Arial" charset="0"/>
              </a:rPr>
              <a:t>　</a:t>
            </a:r>
            <a:r>
              <a:rPr lang="ja-JP" altLang="en-US" sz="3200" b="1" dirty="0" smtClean="0">
                <a:solidFill>
                  <a:schemeClr val="tx2"/>
                </a:solidFill>
                <a:effectLst>
                  <a:outerShdw blurRad="38100" dist="38100" dir="2700000" algn="tl">
                    <a:srgbClr val="000000"/>
                  </a:outerShdw>
                </a:effectLst>
                <a:latin typeface="Arial" charset="0"/>
              </a:rPr>
              <a:t>お</a:t>
            </a:r>
            <a:r>
              <a:rPr lang="ja-JP" altLang="en-US" sz="3200" b="1" dirty="0">
                <a:solidFill>
                  <a:schemeClr val="tx2"/>
                </a:solidFill>
                <a:effectLst>
                  <a:outerShdw blurRad="38100" dist="38100" dir="2700000" algn="tl">
                    <a:srgbClr val="000000"/>
                  </a:outerShdw>
                </a:effectLst>
                <a:latin typeface="Arial" charset="0"/>
              </a:rPr>
              <a:t>　わ　り</a:t>
            </a:r>
          </a:p>
        </p:txBody>
      </p:sp>
    </p:spTree>
    <p:extLst>
      <p:ext uri="{BB962C8B-B14F-4D97-AF65-F5344CB8AC3E}">
        <p14:creationId xmlns:p14="http://schemas.microsoft.com/office/powerpoint/2010/main" val="2117186571"/>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2" descr="01のコピ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1525" y="2435225"/>
            <a:ext cx="5832475" cy="442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074" name="Object 3"/>
          <p:cNvGraphicFramePr>
            <a:graphicFrameLocks noChangeAspect="1"/>
          </p:cNvGraphicFramePr>
          <p:nvPr>
            <p:extLst>
              <p:ext uri="{D42A27DB-BD31-4B8C-83A1-F6EECF244321}">
                <p14:modId xmlns:p14="http://schemas.microsoft.com/office/powerpoint/2010/main" val="1717255135"/>
              </p:ext>
            </p:extLst>
          </p:nvPr>
        </p:nvGraphicFramePr>
        <p:xfrm>
          <a:off x="179512" y="336550"/>
          <a:ext cx="952500" cy="914400"/>
        </p:xfrm>
        <a:graphic>
          <a:graphicData uri="http://schemas.openxmlformats.org/presentationml/2006/ole">
            <mc:AlternateContent xmlns:mc="http://schemas.openxmlformats.org/markup-compatibility/2006">
              <mc:Choice xmlns:v="urn:schemas-microsoft-com:vml" Requires="v">
                <p:oleObj spid="_x0000_s1012747" name="Image" r:id="rId5" imgW="952045" imgH="913963" progId="Photoshop.Image.6">
                  <p:embed/>
                </p:oleObj>
              </mc:Choice>
              <mc:Fallback>
                <p:oleObj name="Image" r:id="rId5" imgW="952045" imgH="913963" progId="Photoshop.Image.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512" y="336550"/>
                        <a:ext cx="9525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6" name="Text Box 4"/>
          <p:cNvSpPr txBox="1">
            <a:spLocks noChangeArrowheads="1"/>
          </p:cNvSpPr>
          <p:nvPr/>
        </p:nvSpPr>
        <p:spPr bwMode="auto">
          <a:xfrm>
            <a:off x="1163738" y="625475"/>
            <a:ext cx="79802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z="4000" dirty="0">
                <a:latin typeface="HG創英角ｺﾞｼｯｸUB" pitchFamily="49" charset="-128"/>
                <a:ea typeface="HG創英角ｺﾞｼｯｸUB" pitchFamily="49" charset="-128"/>
              </a:rPr>
              <a:t>病気になったり、ケガをしたら、</a:t>
            </a:r>
          </a:p>
          <a:p>
            <a:pPr eaLnBrk="1" hangingPunct="1"/>
            <a:r>
              <a:rPr lang="ja-JP" altLang="en-US" sz="800" dirty="0">
                <a:latin typeface="HG創英角ｺﾞｼｯｸUB" pitchFamily="49" charset="-128"/>
                <a:ea typeface="HG創英角ｺﾞｼｯｸUB" pitchFamily="49" charset="-128"/>
              </a:rPr>
              <a:t>　　</a:t>
            </a:r>
          </a:p>
          <a:p>
            <a:pPr eaLnBrk="1" hangingPunct="1"/>
            <a:r>
              <a:rPr lang="ja-JP" altLang="en-US" sz="4000" dirty="0">
                <a:latin typeface="HG創英角ｺﾞｼｯｸUB" pitchFamily="49" charset="-128"/>
                <a:ea typeface="HG創英角ｺﾞｼｯｸUB" pitchFamily="49" charset="-128"/>
              </a:rPr>
              <a:t>くすりを使わないと</a:t>
            </a:r>
            <a:r>
              <a:rPr lang="ja-JP" altLang="en-US" sz="4000" dirty="0" smtClean="0">
                <a:latin typeface="HG創英角ｺﾞｼｯｸUB" pitchFamily="49" charset="-128"/>
                <a:ea typeface="HG創英角ｺﾞｼｯｸUB" pitchFamily="49" charset="-128"/>
              </a:rPr>
              <a:t>治らないの</a:t>
            </a:r>
            <a:r>
              <a:rPr lang="ja-JP" altLang="en-US" sz="4000" dirty="0">
                <a:latin typeface="HG創英角ｺﾞｼｯｸUB" pitchFamily="49" charset="-128"/>
                <a:ea typeface="HG創英角ｺﾞｼｯｸUB" pitchFamily="49" charset="-128"/>
              </a:rPr>
              <a:t>？</a:t>
            </a:r>
          </a:p>
        </p:txBody>
      </p:sp>
      <p:sp>
        <p:nvSpPr>
          <p:cNvPr id="3077" name="Text Box 5"/>
          <p:cNvSpPr txBox="1">
            <a:spLocks noChangeArrowheads="1"/>
          </p:cNvSpPr>
          <p:nvPr/>
        </p:nvSpPr>
        <p:spPr bwMode="auto">
          <a:xfrm>
            <a:off x="1331640" y="474453"/>
            <a:ext cx="990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dirty="0">
                <a:latin typeface="Arial" pitchFamily="34" charset="0"/>
              </a:rPr>
              <a:t>びょうき</a:t>
            </a:r>
          </a:p>
        </p:txBody>
      </p:sp>
      <p:sp>
        <p:nvSpPr>
          <p:cNvPr id="3078" name="Text Box 6"/>
          <p:cNvSpPr txBox="1">
            <a:spLocks noChangeArrowheads="1"/>
          </p:cNvSpPr>
          <p:nvPr/>
        </p:nvSpPr>
        <p:spPr bwMode="auto">
          <a:xfrm>
            <a:off x="5847426" y="1224950"/>
            <a:ext cx="609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dirty="0">
                <a:latin typeface="Arial" pitchFamily="34" charset="0"/>
              </a:rPr>
              <a:t>なお</a:t>
            </a:r>
          </a:p>
        </p:txBody>
      </p:sp>
      <p:sp>
        <p:nvSpPr>
          <p:cNvPr id="3079" name="Text Box 7"/>
          <p:cNvSpPr txBox="1">
            <a:spLocks noChangeArrowheads="1"/>
          </p:cNvSpPr>
          <p:nvPr/>
        </p:nvSpPr>
        <p:spPr bwMode="auto">
          <a:xfrm>
            <a:off x="3331096" y="1219200"/>
            <a:ext cx="609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dirty="0">
                <a:latin typeface="Arial" pitchFamily="34" charset="0"/>
              </a:rPr>
              <a:t>つか</a:t>
            </a:r>
          </a:p>
        </p:txBody>
      </p:sp>
    </p:spTree>
    <p:extLst>
      <p:ext uri="{BB962C8B-B14F-4D97-AF65-F5344CB8AC3E}">
        <p14:creationId xmlns:p14="http://schemas.microsoft.com/office/powerpoint/2010/main" val="156846224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2" descr="02のコピ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2697163"/>
            <a:ext cx="5105400" cy="416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AutoShape 3"/>
          <p:cNvSpPr>
            <a:spLocks noChangeArrowheads="1"/>
          </p:cNvSpPr>
          <p:nvPr/>
        </p:nvSpPr>
        <p:spPr bwMode="auto">
          <a:xfrm>
            <a:off x="5724525" y="4437063"/>
            <a:ext cx="2971800" cy="1981200"/>
          </a:xfrm>
          <a:prstGeom prst="roundRect">
            <a:avLst>
              <a:gd name="adj" fmla="val 3255"/>
            </a:avLst>
          </a:prstGeom>
          <a:solidFill>
            <a:srgbClr val="FFFFCC"/>
          </a:solidFill>
          <a:ln w="38100">
            <a:solidFill>
              <a:srgbClr val="FF6600"/>
            </a:solidFill>
            <a:round/>
            <a:headEnd/>
            <a:tailEnd/>
          </a:ln>
        </p:spPr>
        <p:txBody>
          <a:bodyPr wrap="none" anchor="ctr"/>
          <a:lstStyle/>
          <a:p>
            <a:endParaRPr lang="ja-JP" altLang="en-US"/>
          </a:p>
        </p:txBody>
      </p:sp>
      <p:sp>
        <p:nvSpPr>
          <p:cNvPr id="4101" name="Text Box 4"/>
          <p:cNvSpPr txBox="1">
            <a:spLocks noChangeArrowheads="1"/>
          </p:cNvSpPr>
          <p:nvPr/>
        </p:nvSpPr>
        <p:spPr bwMode="auto">
          <a:xfrm>
            <a:off x="1905000" y="557213"/>
            <a:ext cx="6873998"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z="4000" dirty="0">
                <a:solidFill>
                  <a:srgbClr val="1C1C1C"/>
                </a:solidFill>
                <a:latin typeface="HG創英角ｺﾞｼｯｸUB" pitchFamily="49" charset="-128"/>
                <a:ea typeface="HG創英角ｺﾞｼｯｸUB" pitchFamily="49" charset="-128"/>
              </a:rPr>
              <a:t>体には、病気やケガを自分で</a:t>
            </a:r>
          </a:p>
          <a:p>
            <a:pPr eaLnBrk="1" hangingPunct="1"/>
            <a:endParaRPr lang="ja-JP" altLang="en-US" sz="800" dirty="0">
              <a:solidFill>
                <a:srgbClr val="1C1C1C"/>
              </a:solidFill>
              <a:latin typeface="HG創英角ｺﾞｼｯｸUB" pitchFamily="49" charset="-128"/>
              <a:ea typeface="HG創英角ｺﾞｼｯｸUB" pitchFamily="49" charset="-128"/>
            </a:endParaRPr>
          </a:p>
          <a:p>
            <a:pPr eaLnBrk="1" hangingPunct="1"/>
            <a:r>
              <a:rPr lang="ja-JP" altLang="en-US" sz="4000" dirty="0">
                <a:solidFill>
                  <a:srgbClr val="1C1C1C"/>
                </a:solidFill>
                <a:latin typeface="HG創英角ｺﾞｼｯｸUB" pitchFamily="49" charset="-128"/>
                <a:ea typeface="HG創英角ｺﾞｼｯｸUB" pitchFamily="49" charset="-128"/>
              </a:rPr>
              <a:t>治す力が備わっているんだ</a:t>
            </a:r>
          </a:p>
        </p:txBody>
      </p:sp>
      <p:sp>
        <p:nvSpPr>
          <p:cNvPr id="754693" name="Text Box 5"/>
          <p:cNvSpPr txBox="1">
            <a:spLocks noChangeArrowheads="1"/>
          </p:cNvSpPr>
          <p:nvPr/>
        </p:nvSpPr>
        <p:spPr bwMode="auto">
          <a:xfrm>
            <a:off x="5867400" y="4572000"/>
            <a:ext cx="2819400" cy="1630363"/>
          </a:xfrm>
          <a:prstGeom prst="rect">
            <a:avLst/>
          </a:prstGeom>
          <a:noFill/>
          <a:ln w="9525">
            <a:noFill/>
            <a:miter lim="800000"/>
            <a:headEnd/>
            <a:tailEnd/>
          </a:ln>
          <a:effectLst/>
        </p:spPr>
        <p:txBody>
          <a:bodyPr>
            <a:spAutoFit/>
          </a:bodyPr>
          <a:lstStyle/>
          <a:p>
            <a:pPr>
              <a:lnSpc>
                <a:spcPct val="120000"/>
              </a:lnSpc>
              <a:defRPr/>
            </a:pPr>
            <a:r>
              <a:rPr lang="ja-JP" altLang="en-US" sz="2800" dirty="0">
                <a:latin typeface="HG創英角ｺﾞｼｯｸUB" pitchFamily="49" charset="-128"/>
                <a:ea typeface="HG創英角ｺﾞｼｯｸUB" pitchFamily="49" charset="-128"/>
              </a:rPr>
              <a:t>健康な心と体は、</a:t>
            </a:r>
          </a:p>
          <a:p>
            <a:pPr>
              <a:lnSpc>
                <a:spcPct val="120000"/>
              </a:lnSpc>
              <a:defRPr/>
            </a:pPr>
            <a:r>
              <a:rPr lang="ja-JP" altLang="en-US" sz="2800" dirty="0">
                <a:latin typeface="HG創英角ｺﾞｼｯｸUB" pitchFamily="49" charset="-128"/>
                <a:ea typeface="HG創英角ｺﾞｼｯｸUB" pitchFamily="49" charset="-128"/>
              </a:rPr>
              <a:t>特にその力が</a:t>
            </a:r>
          </a:p>
          <a:p>
            <a:pPr>
              <a:lnSpc>
                <a:spcPct val="120000"/>
              </a:lnSpc>
              <a:defRPr/>
            </a:pPr>
            <a:r>
              <a:rPr lang="ja-JP" altLang="en-US" sz="2800" dirty="0">
                <a:latin typeface="HG創英角ｺﾞｼｯｸUB" pitchFamily="49" charset="-128"/>
                <a:ea typeface="HG創英角ｺﾞｼｯｸUB" pitchFamily="49" charset="-128"/>
              </a:rPr>
              <a:t>強いんだ。</a:t>
            </a:r>
          </a:p>
        </p:txBody>
      </p:sp>
      <p:sp>
        <p:nvSpPr>
          <p:cNvPr id="4103" name="Text Box 6"/>
          <p:cNvSpPr txBox="1">
            <a:spLocks noChangeArrowheads="1"/>
          </p:cNvSpPr>
          <p:nvPr/>
        </p:nvSpPr>
        <p:spPr bwMode="auto">
          <a:xfrm>
            <a:off x="1905000" y="428625"/>
            <a:ext cx="76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a:latin typeface="Arial" pitchFamily="34" charset="0"/>
              </a:rPr>
              <a:t>からだ</a:t>
            </a:r>
          </a:p>
        </p:txBody>
      </p:sp>
      <p:sp>
        <p:nvSpPr>
          <p:cNvPr id="4104" name="Text Box 7"/>
          <p:cNvSpPr txBox="1">
            <a:spLocks noChangeArrowheads="1"/>
          </p:cNvSpPr>
          <p:nvPr/>
        </p:nvSpPr>
        <p:spPr bwMode="auto">
          <a:xfrm>
            <a:off x="4029974" y="381000"/>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dirty="0">
                <a:latin typeface="Arial" pitchFamily="34" charset="0"/>
              </a:rPr>
              <a:t>びょう　き</a:t>
            </a:r>
          </a:p>
        </p:txBody>
      </p:sp>
      <p:sp>
        <p:nvSpPr>
          <p:cNvPr id="4105" name="Text Box 8"/>
          <p:cNvSpPr txBox="1">
            <a:spLocks noChangeArrowheads="1"/>
          </p:cNvSpPr>
          <p:nvPr/>
        </p:nvSpPr>
        <p:spPr bwMode="auto">
          <a:xfrm>
            <a:off x="1981200" y="1143000"/>
            <a:ext cx="609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a:latin typeface="Arial" pitchFamily="34" charset="0"/>
              </a:rPr>
              <a:t>なお</a:t>
            </a:r>
          </a:p>
        </p:txBody>
      </p:sp>
      <p:sp>
        <p:nvSpPr>
          <p:cNvPr id="4106" name="Text Box 9"/>
          <p:cNvSpPr txBox="1">
            <a:spLocks noChangeArrowheads="1"/>
          </p:cNvSpPr>
          <p:nvPr/>
        </p:nvSpPr>
        <p:spPr bwMode="auto">
          <a:xfrm>
            <a:off x="7121525" y="368300"/>
            <a:ext cx="12604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dirty="0">
                <a:latin typeface="Arial" pitchFamily="34" charset="0"/>
              </a:rPr>
              <a:t>じ　ぶん</a:t>
            </a:r>
          </a:p>
        </p:txBody>
      </p:sp>
      <p:sp>
        <p:nvSpPr>
          <p:cNvPr id="4107" name="Text Box 10"/>
          <p:cNvSpPr txBox="1">
            <a:spLocks noChangeArrowheads="1"/>
          </p:cNvSpPr>
          <p:nvPr/>
        </p:nvSpPr>
        <p:spPr bwMode="auto">
          <a:xfrm>
            <a:off x="4038600" y="1143000"/>
            <a:ext cx="685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a:latin typeface="Arial" pitchFamily="34" charset="0"/>
              </a:rPr>
              <a:t>そな</a:t>
            </a:r>
          </a:p>
        </p:txBody>
      </p:sp>
      <p:sp>
        <p:nvSpPr>
          <p:cNvPr id="4108" name="Text Box 11"/>
          <p:cNvSpPr txBox="1">
            <a:spLocks noChangeArrowheads="1"/>
          </p:cNvSpPr>
          <p:nvPr/>
        </p:nvSpPr>
        <p:spPr bwMode="auto">
          <a:xfrm>
            <a:off x="5867400" y="5029200"/>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a:latin typeface="Arial" pitchFamily="34" charset="0"/>
                <a:ea typeface="ＭＳ 明朝" pitchFamily="17" charset="-128"/>
              </a:rPr>
              <a:t>とく</a:t>
            </a:r>
          </a:p>
        </p:txBody>
      </p:sp>
      <p:sp>
        <p:nvSpPr>
          <p:cNvPr id="4109" name="Text Box 12"/>
          <p:cNvSpPr txBox="1">
            <a:spLocks noChangeArrowheads="1"/>
          </p:cNvSpPr>
          <p:nvPr/>
        </p:nvSpPr>
        <p:spPr bwMode="auto">
          <a:xfrm>
            <a:off x="5867400" y="4495800"/>
            <a:ext cx="990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a:latin typeface="Arial" pitchFamily="34" charset="0"/>
                <a:ea typeface="ＭＳ 明朝" pitchFamily="17" charset="-128"/>
              </a:rPr>
              <a:t>けんこう</a:t>
            </a:r>
          </a:p>
        </p:txBody>
      </p:sp>
      <p:sp>
        <p:nvSpPr>
          <p:cNvPr id="4110" name="Text Box 13"/>
          <p:cNvSpPr txBox="1">
            <a:spLocks noChangeArrowheads="1"/>
          </p:cNvSpPr>
          <p:nvPr/>
        </p:nvSpPr>
        <p:spPr bwMode="auto">
          <a:xfrm>
            <a:off x="6858000" y="4473006"/>
            <a:ext cx="167444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dirty="0">
                <a:latin typeface="Arial" pitchFamily="34" charset="0"/>
                <a:ea typeface="ＭＳ 明朝" pitchFamily="17" charset="-128"/>
              </a:rPr>
              <a:t>こころ　</a:t>
            </a:r>
            <a:r>
              <a:rPr lang="ja-JP" altLang="en-US" sz="1400" dirty="0" smtClean="0">
                <a:latin typeface="Arial" pitchFamily="34" charset="0"/>
                <a:ea typeface="ＭＳ 明朝" pitchFamily="17" charset="-128"/>
              </a:rPr>
              <a:t>　からだ</a:t>
            </a:r>
            <a:endParaRPr lang="ja-JP" altLang="en-US" sz="1400" dirty="0">
              <a:latin typeface="Arial" pitchFamily="34" charset="0"/>
              <a:ea typeface="ＭＳ 明朝" pitchFamily="17" charset="-128"/>
            </a:endParaRPr>
          </a:p>
        </p:txBody>
      </p:sp>
      <p:graphicFrame>
        <p:nvGraphicFramePr>
          <p:cNvPr id="4098" name="Object 14"/>
          <p:cNvGraphicFramePr>
            <a:graphicFrameLocks noChangeAspect="1"/>
          </p:cNvGraphicFramePr>
          <p:nvPr>
            <p:extLst>
              <p:ext uri="{D42A27DB-BD31-4B8C-83A1-F6EECF244321}">
                <p14:modId xmlns:p14="http://schemas.microsoft.com/office/powerpoint/2010/main" val="305116230"/>
              </p:ext>
            </p:extLst>
          </p:nvPr>
        </p:nvGraphicFramePr>
        <p:xfrm>
          <a:off x="683568" y="428625"/>
          <a:ext cx="812800" cy="825500"/>
        </p:xfrm>
        <a:graphic>
          <a:graphicData uri="http://schemas.openxmlformats.org/presentationml/2006/ole">
            <mc:AlternateContent xmlns:mc="http://schemas.openxmlformats.org/markup-compatibility/2006">
              <mc:Choice xmlns:v="urn:schemas-microsoft-com:vml" Requires="v">
                <p:oleObj spid="_x0000_s1013771" name="Image" r:id="rId5" imgW="812412" imgH="825106" progId="PhotoshopElements.Image.2">
                  <p:embed/>
                </p:oleObj>
              </mc:Choice>
              <mc:Fallback>
                <p:oleObj name="Image" r:id="rId5" imgW="812412" imgH="825106" progId="PhotoshopElements.Image.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3568" y="428625"/>
                        <a:ext cx="812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11" name="Text Box 20"/>
          <p:cNvSpPr txBox="1">
            <a:spLocks noChangeArrowheads="1"/>
          </p:cNvSpPr>
          <p:nvPr/>
        </p:nvSpPr>
        <p:spPr bwMode="auto">
          <a:xfrm>
            <a:off x="7235825" y="5013325"/>
            <a:ext cx="838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dirty="0">
                <a:latin typeface="Arial" pitchFamily="34" charset="0"/>
                <a:ea typeface="ＭＳ 明朝" pitchFamily="17" charset="-128"/>
              </a:rPr>
              <a:t>ちから　</a:t>
            </a:r>
          </a:p>
        </p:txBody>
      </p:sp>
      <p:sp>
        <p:nvSpPr>
          <p:cNvPr id="4112" name="Text Box 21"/>
          <p:cNvSpPr txBox="1">
            <a:spLocks noChangeArrowheads="1"/>
          </p:cNvSpPr>
          <p:nvPr/>
        </p:nvSpPr>
        <p:spPr bwMode="auto">
          <a:xfrm>
            <a:off x="5867400" y="5429311"/>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dirty="0">
                <a:latin typeface="Arial" pitchFamily="34" charset="0"/>
                <a:ea typeface="ＭＳ 明朝" pitchFamily="17" charset="-128"/>
              </a:rPr>
              <a:t>つよ</a:t>
            </a:r>
          </a:p>
        </p:txBody>
      </p:sp>
      <p:sp>
        <p:nvSpPr>
          <p:cNvPr id="4113" name="Text Box 22"/>
          <p:cNvSpPr txBox="1">
            <a:spLocks noChangeArrowheads="1"/>
          </p:cNvSpPr>
          <p:nvPr/>
        </p:nvSpPr>
        <p:spPr bwMode="auto">
          <a:xfrm>
            <a:off x="2971800" y="1143000"/>
            <a:ext cx="838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a:latin typeface="Arial" pitchFamily="34" charset="0"/>
              </a:rPr>
              <a:t>ちから</a:t>
            </a:r>
          </a:p>
        </p:txBody>
      </p:sp>
    </p:spTree>
    <p:extLst>
      <p:ext uri="{BB962C8B-B14F-4D97-AF65-F5344CB8AC3E}">
        <p14:creationId xmlns:p14="http://schemas.microsoft.com/office/powerpoint/2010/main" val="97400249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539750" y="3656013"/>
          <a:ext cx="4572000" cy="3201987"/>
        </p:xfrm>
        <a:graphic>
          <a:graphicData uri="http://schemas.openxmlformats.org/presentationml/2006/ole">
            <mc:AlternateContent xmlns:mc="http://schemas.openxmlformats.org/markup-compatibility/2006">
              <mc:Choice xmlns:v="urn:schemas-microsoft-com:vml" Requires="v">
                <p:oleObj spid="_x0000_s1014813" name="Image" r:id="rId4" imgW="4406349" imgH="3085714" progId="Photoshop.Image.6">
                  <p:embed/>
                </p:oleObj>
              </mc:Choice>
              <mc:Fallback>
                <p:oleObj name="Image" r:id="rId4" imgW="4406349" imgH="3085714" progId="Photoshop.Image.6">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3656013"/>
                        <a:ext cx="4572000" cy="320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3" name="Object 3"/>
          <p:cNvGraphicFramePr>
            <a:graphicFrameLocks noChangeAspect="1"/>
          </p:cNvGraphicFramePr>
          <p:nvPr/>
        </p:nvGraphicFramePr>
        <p:xfrm>
          <a:off x="431800" y="368300"/>
          <a:ext cx="952500" cy="914400"/>
        </p:xfrm>
        <a:graphic>
          <a:graphicData uri="http://schemas.openxmlformats.org/presentationml/2006/ole">
            <mc:AlternateContent xmlns:mc="http://schemas.openxmlformats.org/markup-compatibility/2006">
              <mc:Choice xmlns:v="urn:schemas-microsoft-com:vml" Requires="v">
                <p:oleObj spid="_x0000_s1014814" name="Image" r:id="rId6" imgW="952045" imgH="913963" progId="Photoshop.Image.6">
                  <p:embed/>
                </p:oleObj>
              </mc:Choice>
              <mc:Fallback>
                <p:oleObj name="Image" r:id="rId6" imgW="952045" imgH="913963" progId="Photoshop.Image.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800" y="368300"/>
                        <a:ext cx="9525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5" name="Text Box 4"/>
          <p:cNvSpPr txBox="1">
            <a:spLocks noChangeArrowheads="1"/>
          </p:cNvSpPr>
          <p:nvPr/>
        </p:nvSpPr>
        <p:spPr bwMode="auto">
          <a:xfrm>
            <a:off x="1475656" y="404664"/>
            <a:ext cx="6186309"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lnSpc>
                <a:spcPct val="130000"/>
              </a:lnSpc>
            </a:pPr>
            <a:r>
              <a:rPr lang="ja-JP" altLang="en-US" sz="3600" dirty="0">
                <a:latin typeface="HG創英角ｺﾞｼｯｸUB" pitchFamily="49" charset="-128"/>
                <a:ea typeface="HG創英角ｺﾞｼｯｸUB" pitchFamily="49" charset="-128"/>
              </a:rPr>
              <a:t>では</a:t>
            </a:r>
            <a:r>
              <a:rPr lang="ja-JP" altLang="en-US" sz="3600" dirty="0" smtClean="0">
                <a:latin typeface="HG創英角ｺﾞｼｯｸUB" pitchFamily="49" charset="-128"/>
                <a:ea typeface="HG創英角ｺﾞｼｯｸUB" pitchFamily="49" charset="-128"/>
              </a:rPr>
              <a:t>、くすり</a:t>
            </a:r>
            <a:r>
              <a:rPr lang="ja-JP" altLang="en-US" sz="3600" dirty="0">
                <a:latin typeface="HG創英角ｺﾞｼｯｸUB" pitchFamily="49" charset="-128"/>
                <a:ea typeface="HG創英角ｺﾞｼｯｸUB" pitchFamily="49" charset="-128"/>
              </a:rPr>
              <a:t>は、何のために</a:t>
            </a:r>
          </a:p>
          <a:p>
            <a:pPr eaLnBrk="1" hangingPunct="1">
              <a:lnSpc>
                <a:spcPct val="130000"/>
              </a:lnSpc>
            </a:pPr>
            <a:r>
              <a:rPr lang="ja-JP" altLang="en-US" sz="3600" dirty="0">
                <a:latin typeface="HG創英角ｺﾞｼｯｸUB" pitchFamily="49" charset="-128"/>
                <a:ea typeface="HG創英角ｺﾞｼｯｸUB" pitchFamily="49" charset="-128"/>
              </a:rPr>
              <a:t>あるの？</a:t>
            </a:r>
          </a:p>
        </p:txBody>
      </p:sp>
      <p:graphicFrame>
        <p:nvGraphicFramePr>
          <p:cNvPr id="5124" name="Object 5"/>
          <p:cNvGraphicFramePr>
            <a:graphicFrameLocks noChangeAspect="1"/>
          </p:cNvGraphicFramePr>
          <p:nvPr/>
        </p:nvGraphicFramePr>
        <p:xfrm>
          <a:off x="5292725" y="1470025"/>
          <a:ext cx="3252788" cy="5387975"/>
        </p:xfrm>
        <a:graphic>
          <a:graphicData uri="http://schemas.openxmlformats.org/presentationml/2006/ole">
            <mc:AlternateContent xmlns:mc="http://schemas.openxmlformats.org/markup-compatibility/2006">
              <mc:Choice xmlns:v="urn:schemas-microsoft-com:vml" Requires="v">
                <p:oleObj spid="_x0000_s1014815" name="Image" r:id="rId8" imgW="3253089" imgH="5387928" progId="Photoshop.Image.6">
                  <p:embed/>
                </p:oleObj>
              </mc:Choice>
              <mc:Fallback>
                <p:oleObj name="Image" r:id="rId8" imgW="3253089" imgH="5387928" progId="Photoshop.Image.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92725" y="1470025"/>
                        <a:ext cx="3252788" cy="538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6" name="Text Box 6"/>
          <p:cNvSpPr txBox="1">
            <a:spLocks noChangeArrowheads="1"/>
          </p:cNvSpPr>
          <p:nvPr/>
        </p:nvSpPr>
        <p:spPr bwMode="auto">
          <a:xfrm>
            <a:off x="5148064" y="332656"/>
            <a:ext cx="609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dirty="0">
                <a:latin typeface="Arial" pitchFamily="34" charset="0"/>
              </a:rPr>
              <a:t>なん</a:t>
            </a:r>
          </a:p>
        </p:txBody>
      </p:sp>
    </p:spTree>
    <p:extLst>
      <p:ext uri="{BB962C8B-B14F-4D97-AF65-F5344CB8AC3E}">
        <p14:creationId xmlns:p14="http://schemas.microsoft.com/office/powerpoint/2010/main" val="270256222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2"/>
          <p:cNvSpPr txBox="1">
            <a:spLocks noChangeArrowheads="1"/>
          </p:cNvSpPr>
          <p:nvPr/>
        </p:nvSpPr>
        <p:spPr bwMode="auto">
          <a:xfrm>
            <a:off x="1871662" y="446088"/>
            <a:ext cx="464455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r>
              <a:rPr lang="ja-JP" altLang="en-US" sz="4400" dirty="0">
                <a:solidFill>
                  <a:srgbClr val="1C1C1C"/>
                </a:solidFill>
                <a:latin typeface="HG創英角ｺﾞｼｯｸUB" pitchFamily="49" charset="-128"/>
                <a:ea typeface="HG創英角ｺﾞｼｯｸUB" pitchFamily="49" charset="-128"/>
              </a:rPr>
              <a:t>くすりの働き</a:t>
            </a:r>
          </a:p>
        </p:txBody>
      </p:sp>
      <p:graphicFrame>
        <p:nvGraphicFramePr>
          <p:cNvPr id="6146" name="Object 3"/>
          <p:cNvGraphicFramePr>
            <a:graphicFrameLocks noChangeAspect="1"/>
          </p:cNvGraphicFramePr>
          <p:nvPr/>
        </p:nvGraphicFramePr>
        <p:xfrm>
          <a:off x="3851275" y="2855913"/>
          <a:ext cx="5292725" cy="4002087"/>
        </p:xfrm>
        <a:graphic>
          <a:graphicData uri="http://schemas.openxmlformats.org/presentationml/2006/ole">
            <mc:AlternateContent xmlns:mc="http://schemas.openxmlformats.org/markup-compatibility/2006">
              <mc:Choice xmlns:v="urn:schemas-microsoft-com:vml" Requires="v">
                <p:oleObj spid="_x0000_s1015830" name="Image" r:id="rId4" imgW="5676190" imgH="4292063" progId="Photoshop.Image.6">
                  <p:embed/>
                </p:oleObj>
              </mc:Choice>
              <mc:Fallback>
                <p:oleObj name="Image" r:id="rId4" imgW="5676190" imgH="4292063" progId="Photoshop.Image.6">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1275" y="2855913"/>
                        <a:ext cx="5292725" cy="400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9" name="Text Box 4"/>
          <p:cNvSpPr txBox="1">
            <a:spLocks noChangeArrowheads="1"/>
          </p:cNvSpPr>
          <p:nvPr/>
        </p:nvSpPr>
        <p:spPr bwMode="auto">
          <a:xfrm>
            <a:off x="4143166" y="277813"/>
            <a:ext cx="838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600" dirty="0">
                <a:latin typeface="Arial" pitchFamily="34" charset="0"/>
              </a:rPr>
              <a:t>はたら</a:t>
            </a:r>
          </a:p>
        </p:txBody>
      </p:sp>
      <p:sp>
        <p:nvSpPr>
          <p:cNvPr id="6150" name="AutoShape 5"/>
          <p:cNvSpPr>
            <a:spLocks noChangeArrowheads="1"/>
          </p:cNvSpPr>
          <p:nvPr/>
        </p:nvSpPr>
        <p:spPr bwMode="auto">
          <a:xfrm>
            <a:off x="250825" y="1449388"/>
            <a:ext cx="4724400" cy="3779837"/>
          </a:xfrm>
          <a:prstGeom prst="roundRect">
            <a:avLst>
              <a:gd name="adj" fmla="val 3255"/>
            </a:avLst>
          </a:prstGeom>
          <a:solidFill>
            <a:srgbClr val="FFFFCC"/>
          </a:solidFill>
          <a:ln w="38100">
            <a:solidFill>
              <a:srgbClr val="FF6600"/>
            </a:solidFill>
            <a:round/>
            <a:headEnd/>
            <a:tailEnd/>
          </a:ln>
        </p:spPr>
        <p:txBody>
          <a:bodyPr wrap="none" anchor="ctr"/>
          <a:lstStyle/>
          <a:p>
            <a:endParaRPr lang="ja-JP" altLang="en-US"/>
          </a:p>
        </p:txBody>
      </p:sp>
      <p:sp>
        <p:nvSpPr>
          <p:cNvPr id="750598" name="Text Box 6"/>
          <p:cNvSpPr txBox="1">
            <a:spLocks noChangeArrowheads="1"/>
          </p:cNvSpPr>
          <p:nvPr/>
        </p:nvSpPr>
        <p:spPr bwMode="auto">
          <a:xfrm>
            <a:off x="341313" y="1555750"/>
            <a:ext cx="4622800" cy="3425825"/>
          </a:xfrm>
          <a:prstGeom prst="rect">
            <a:avLst/>
          </a:prstGeom>
          <a:noFill/>
          <a:ln w="9525">
            <a:noFill/>
            <a:miter lim="800000"/>
            <a:headEnd/>
            <a:tailEnd/>
          </a:ln>
          <a:effectLst/>
        </p:spPr>
        <p:txBody>
          <a:bodyPr>
            <a:spAutoFit/>
          </a:bodyPr>
          <a:lstStyle/>
          <a:p>
            <a:pPr>
              <a:lnSpc>
                <a:spcPct val="130000"/>
              </a:lnSpc>
              <a:defRPr/>
            </a:pPr>
            <a:r>
              <a:rPr lang="ja-JP" altLang="en-US" sz="2800" dirty="0">
                <a:latin typeface="HG創英角ｺﾞｼｯｸUB" pitchFamily="49" charset="-128"/>
                <a:ea typeface="HG創英角ｺﾞｼｯｸUB" pitchFamily="49" charset="-128"/>
              </a:rPr>
              <a:t>くすりは、病気やケガを</a:t>
            </a:r>
            <a:endParaRPr lang="ja-JP" altLang="en-US" sz="800" dirty="0">
              <a:latin typeface="HG創英角ｺﾞｼｯｸUB" pitchFamily="49" charset="-128"/>
              <a:ea typeface="HG創英角ｺﾞｼｯｸUB" pitchFamily="49" charset="-128"/>
            </a:endParaRPr>
          </a:p>
          <a:p>
            <a:pPr>
              <a:lnSpc>
                <a:spcPct val="130000"/>
              </a:lnSpc>
              <a:defRPr/>
            </a:pPr>
            <a:r>
              <a:rPr lang="ja-JP" altLang="en-US" sz="2800" dirty="0">
                <a:latin typeface="HG創英角ｺﾞｼｯｸUB" pitchFamily="49" charset="-128"/>
                <a:ea typeface="HG創英角ｺﾞｼｯｸUB" pitchFamily="49" charset="-128"/>
              </a:rPr>
              <a:t>早く治すのに役立つんだ。</a:t>
            </a:r>
            <a:endParaRPr lang="ja-JP" altLang="en-US" sz="800" dirty="0">
              <a:latin typeface="HG創英角ｺﾞｼｯｸUB" pitchFamily="49" charset="-128"/>
              <a:ea typeface="HG創英角ｺﾞｼｯｸUB" pitchFamily="49" charset="-128"/>
            </a:endParaRPr>
          </a:p>
          <a:p>
            <a:pPr>
              <a:lnSpc>
                <a:spcPct val="130000"/>
              </a:lnSpc>
              <a:defRPr/>
            </a:pPr>
            <a:r>
              <a:rPr lang="ja-JP" altLang="en-US" sz="2800" dirty="0">
                <a:latin typeface="HG創英角ｺﾞｼｯｸUB" pitchFamily="49" charset="-128"/>
                <a:ea typeface="HG創英角ｺﾞｼｯｸUB" pitchFamily="49" charset="-128"/>
              </a:rPr>
              <a:t>バイキンをやっつけたり、</a:t>
            </a:r>
            <a:endParaRPr lang="ja-JP" altLang="en-US" sz="800" dirty="0">
              <a:latin typeface="HG創英角ｺﾞｼｯｸUB" pitchFamily="49" charset="-128"/>
              <a:ea typeface="HG創英角ｺﾞｼｯｸUB" pitchFamily="49" charset="-128"/>
            </a:endParaRPr>
          </a:p>
          <a:p>
            <a:pPr>
              <a:lnSpc>
                <a:spcPct val="130000"/>
              </a:lnSpc>
              <a:defRPr/>
            </a:pPr>
            <a:r>
              <a:rPr lang="ja-JP" altLang="en-US" sz="2800" dirty="0">
                <a:latin typeface="HG創英角ｺﾞｼｯｸUB" pitchFamily="49" charset="-128"/>
                <a:ea typeface="HG創英角ｺﾞｼｯｸUB" pitchFamily="49" charset="-128"/>
              </a:rPr>
              <a:t>いたみや熱をおさえたりして、健康な状態にもどるのを助けるんだよ。</a:t>
            </a:r>
          </a:p>
        </p:txBody>
      </p:sp>
      <p:sp>
        <p:nvSpPr>
          <p:cNvPr id="6152" name="Text Box 7"/>
          <p:cNvSpPr txBox="1">
            <a:spLocks noChangeArrowheads="1"/>
          </p:cNvSpPr>
          <p:nvPr/>
        </p:nvSpPr>
        <p:spPr bwMode="auto">
          <a:xfrm>
            <a:off x="2184400" y="1503363"/>
            <a:ext cx="990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a:latin typeface="Arial" pitchFamily="34" charset="0"/>
                <a:ea typeface="ＭＳ 明朝" pitchFamily="17" charset="-128"/>
              </a:rPr>
              <a:t>びょうき</a:t>
            </a:r>
          </a:p>
        </p:txBody>
      </p:sp>
      <p:sp>
        <p:nvSpPr>
          <p:cNvPr id="6153" name="Text Box 8"/>
          <p:cNvSpPr txBox="1">
            <a:spLocks noChangeArrowheads="1"/>
          </p:cNvSpPr>
          <p:nvPr/>
        </p:nvSpPr>
        <p:spPr bwMode="auto">
          <a:xfrm>
            <a:off x="417513" y="20447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a:latin typeface="Arial" pitchFamily="34" charset="0"/>
                <a:ea typeface="ＭＳ 明朝" pitchFamily="17" charset="-128"/>
              </a:rPr>
              <a:t>はや　　なお</a:t>
            </a:r>
          </a:p>
        </p:txBody>
      </p:sp>
      <p:sp>
        <p:nvSpPr>
          <p:cNvPr id="6154" name="Text Box 9"/>
          <p:cNvSpPr txBox="1">
            <a:spLocks noChangeArrowheads="1"/>
          </p:cNvSpPr>
          <p:nvPr/>
        </p:nvSpPr>
        <p:spPr bwMode="auto">
          <a:xfrm>
            <a:off x="2592388" y="2044700"/>
            <a:ext cx="990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a:latin typeface="Arial" pitchFamily="34" charset="0"/>
                <a:ea typeface="ＭＳ 明朝" pitchFamily="17" charset="-128"/>
              </a:rPr>
              <a:t>やくだ</a:t>
            </a:r>
          </a:p>
        </p:txBody>
      </p:sp>
      <p:sp>
        <p:nvSpPr>
          <p:cNvPr id="6155" name="Text Box 10"/>
          <p:cNvSpPr txBox="1">
            <a:spLocks noChangeArrowheads="1"/>
          </p:cNvSpPr>
          <p:nvPr/>
        </p:nvSpPr>
        <p:spPr bwMode="auto">
          <a:xfrm>
            <a:off x="1814513" y="3124200"/>
            <a:ext cx="957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a:latin typeface="Arial" pitchFamily="34" charset="0"/>
                <a:ea typeface="ＭＳ 明朝" pitchFamily="17" charset="-128"/>
              </a:rPr>
              <a:t>ねつ</a:t>
            </a:r>
          </a:p>
        </p:txBody>
      </p:sp>
      <p:sp>
        <p:nvSpPr>
          <p:cNvPr id="6156" name="Text Box 11"/>
          <p:cNvSpPr txBox="1">
            <a:spLocks noChangeArrowheads="1"/>
          </p:cNvSpPr>
          <p:nvPr/>
        </p:nvSpPr>
        <p:spPr bwMode="auto">
          <a:xfrm>
            <a:off x="1065213" y="3665209"/>
            <a:ext cx="297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dirty="0">
                <a:latin typeface="Arial" pitchFamily="34" charset="0"/>
                <a:ea typeface="ＭＳ 明朝" pitchFamily="17" charset="-128"/>
              </a:rPr>
              <a:t>けんこう　　</a:t>
            </a:r>
            <a:r>
              <a:rPr lang="ja-JP" altLang="en-US" sz="1400" dirty="0" err="1">
                <a:latin typeface="Arial" pitchFamily="34" charset="0"/>
                <a:ea typeface="ＭＳ 明朝" pitchFamily="17" charset="-128"/>
              </a:rPr>
              <a:t>じょ</a:t>
            </a:r>
            <a:r>
              <a:rPr lang="ja-JP" altLang="en-US" sz="1400" dirty="0">
                <a:latin typeface="Arial" pitchFamily="34" charset="0"/>
                <a:ea typeface="ＭＳ 明朝" pitchFamily="17" charset="-128"/>
              </a:rPr>
              <a:t>うたい</a:t>
            </a:r>
          </a:p>
        </p:txBody>
      </p:sp>
      <p:sp>
        <p:nvSpPr>
          <p:cNvPr id="6157" name="Text Box 12"/>
          <p:cNvSpPr txBox="1">
            <a:spLocks noChangeArrowheads="1"/>
          </p:cNvSpPr>
          <p:nvPr/>
        </p:nvSpPr>
        <p:spPr bwMode="auto">
          <a:xfrm>
            <a:off x="752356" y="4207177"/>
            <a:ext cx="990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Tahoma" pitchFamily="34" charset="0"/>
                <a:ea typeface="ＭＳ Ｐゴシック" pitchFamily="50" charset="-128"/>
              </a:defRPr>
            </a:lvl1pPr>
            <a:lvl2pPr marL="742950" indent="-285750" eaLnBrk="0" hangingPunct="0">
              <a:defRPr kumimoji="1">
                <a:solidFill>
                  <a:schemeClr val="tx1"/>
                </a:solidFill>
                <a:latin typeface="Tahoma" pitchFamily="34" charset="0"/>
                <a:ea typeface="ＭＳ Ｐゴシック" pitchFamily="50" charset="-128"/>
              </a:defRPr>
            </a:lvl2pPr>
            <a:lvl3pPr marL="1143000" indent="-228600" eaLnBrk="0" hangingPunct="0">
              <a:defRPr kumimoji="1">
                <a:solidFill>
                  <a:schemeClr val="tx1"/>
                </a:solidFill>
                <a:latin typeface="Tahoma" pitchFamily="34" charset="0"/>
                <a:ea typeface="ＭＳ Ｐゴシック" pitchFamily="50" charset="-128"/>
              </a:defRPr>
            </a:lvl3pPr>
            <a:lvl4pPr marL="1600200" indent="-228600" eaLnBrk="0" hangingPunct="0">
              <a:defRPr kumimoji="1">
                <a:solidFill>
                  <a:schemeClr val="tx1"/>
                </a:solidFill>
                <a:latin typeface="Tahoma" pitchFamily="34" charset="0"/>
                <a:ea typeface="ＭＳ Ｐゴシック" pitchFamily="50" charset="-128"/>
              </a:defRPr>
            </a:lvl4pPr>
            <a:lvl5pPr marL="2057400" indent="-228600" eaLnBrk="0" hangingPunct="0">
              <a:defRPr kumimoji="1">
                <a:solidFill>
                  <a:schemeClr val="tx1"/>
                </a:solidFill>
                <a:latin typeface="Tahoma"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Tahoma" pitchFamily="34" charset="0"/>
                <a:ea typeface="ＭＳ Ｐゴシック" pitchFamily="50" charset="-128"/>
              </a:defRPr>
            </a:lvl9pPr>
          </a:lstStyle>
          <a:p>
            <a:pPr eaLnBrk="1" hangingPunct="1">
              <a:spcBef>
                <a:spcPct val="50000"/>
              </a:spcBef>
            </a:pPr>
            <a:r>
              <a:rPr lang="ja-JP" altLang="en-US" sz="1400" dirty="0">
                <a:latin typeface="Arial" pitchFamily="34" charset="0"/>
                <a:ea typeface="ＭＳ 明朝" pitchFamily="17" charset="-128"/>
              </a:rPr>
              <a:t>たす</a:t>
            </a:r>
          </a:p>
        </p:txBody>
      </p:sp>
      <p:graphicFrame>
        <p:nvGraphicFramePr>
          <p:cNvPr id="6147" name="Object 13"/>
          <p:cNvGraphicFramePr>
            <a:graphicFrameLocks noChangeAspect="1"/>
          </p:cNvGraphicFramePr>
          <p:nvPr/>
        </p:nvGraphicFramePr>
        <p:xfrm>
          <a:off x="684213" y="476250"/>
          <a:ext cx="812800" cy="825500"/>
        </p:xfrm>
        <a:graphic>
          <a:graphicData uri="http://schemas.openxmlformats.org/presentationml/2006/ole">
            <mc:AlternateContent xmlns:mc="http://schemas.openxmlformats.org/markup-compatibility/2006">
              <mc:Choice xmlns:v="urn:schemas-microsoft-com:vml" Requires="v">
                <p:oleObj spid="_x0000_s1015831" name="Image" r:id="rId6" imgW="812412" imgH="825106" progId="PhotoshopElements.Image.2">
                  <p:embed/>
                </p:oleObj>
              </mc:Choice>
              <mc:Fallback>
                <p:oleObj name="Image" r:id="rId6" imgW="812412" imgH="825106" progId="PhotoshopElements.Image.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213" y="476250"/>
                        <a:ext cx="812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09154440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19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947"/>
            <a:ext cx="2627784" cy="645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19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640261"/>
            <a:ext cx="6287842" cy="617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2207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 3"/>
          <p:cNvSpPr/>
          <p:nvPr/>
        </p:nvSpPr>
        <p:spPr>
          <a:xfrm>
            <a:off x="683568" y="5157192"/>
            <a:ext cx="3456384" cy="1348971"/>
          </a:xfrm>
          <a:prstGeom prst="roundRect">
            <a:avLst/>
          </a:prstGeom>
          <a:gradFill flip="none" rotWithShape="1">
            <a:gsLst>
              <a:gs pos="0">
                <a:schemeClr val="bg2">
                  <a:lumMod val="90000"/>
                  <a:tint val="66000"/>
                  <a:satMod val="160000"/>
                </a:schemeClr>
              </a:gs>
              <a:gs pos="50000">
                <a:schemeClr val="bg2">
                  <a:lumMod val="90000"/>
                  <a:tint val="44500"/>
                  <a:satMod val="160000"/>
                </a:schemeClr>
              </a:gs>
              <a:gs pos="100000">
                <a:schemeClr val="bg2">
                  <a:lumMod val="90000"/>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5698" name="Rectangle 2"/>
          <p:cNvSpPr>
            <a:spLocks noGrp="1" noChangeArrowheads="1"/>
          </p:cNvSpPr>
          <p:nvPr>
            <p:ph type="title"/>
          </p:nvPr>
        </p:nvSpPr>
        <p:spPr>
          <a:xfrm>
            <a:off x="2312988" y="365125"/>
            <a:ext cx="5080000" cy="765175"/>
          </a:xfrm>
        </p:spPr>
        <p:txBody>
          <a:bodyPr>
            <a:normAutofit fontScale="90000"/>
          </a:bodyPr>
          <a:lstStyle/>
          <a:p>
            <a:pPr marL="0" indent="0" algn="ctr">
              <a:buNone/>
            </a:pPr>
            <a:r>
              <a:rPr lang="ja-JP" altLang="en-US" dirty="0">
                <a:solidFill>
                  <a:schemeClr val="tx2"/>
                </a:solidFill>
                <a:ea typeface="HGS創英角ﾎﾟｯﾌﾟ体" pitchFamily="50" charset="-128"/>
              </a:rPr>
              <a:t>カプセル味見実験</a:t>
            </a:r>
          </a:p>
        </p:txBody>
      </p:sp>
      <p:pic>
        <p:nvPicPr>
          <p:cNvPr id="925704" name="Picture 8"/>
          <p:cNvPicPr>
            <a:picLocks noGrp="1" noChangeAspect="1" noChangeArrowheads="1"/>
          </p:cNvPicPr>
          <p:nvPr>
            <p:ph sz="half" idx="1"/>
          </p:nvPr>
        </p:nvPicPr>
        <p:blipFill>
          <a:blip r:embed="rId3" cstate="print"/>
          <a:stretch>
            <a:fillRect/>
          </a:stretch>
        </p:blipFill>
        <p:spPr>
          <a:xfrm>
            <a:off x="1004944" y="2221137"/>
            <a:ext cx="2381583" cy="1790476"/>
          </a:xfrm>
          <a:noFill/>
          <a:ln w="3175">
            <a:solidFill>
              <a:schemeClr val="bg2"/>
            </a:solidFill>
          </a:ln>
        </p:spPr>
      </p:pic>
      <p:pic>
        <p:nvPicPr>
          <p:cNvPr id="925705" name="Picture 9"/>
          <p:cNvPicPr>
            <a:picLocks noGrp="1" noChangeAspect="1" noChangeArrowheads="1"/>
          </p:cNvPicPr>
          <p:nvPr>
            <p:ph sz="quarter" idx="2"/>
          </p:nvPr>
        </p:nvPicPr>
        <p:blipFill>
          <a:blip r:embed="rId4" cstate="print"/>
          <a:srcRect/>
          <a:stretch>
            <a:fillRect/>
          </a:stretch>
        </p:blipFill>
        <p:spPr>
          <a:xfrm>
            <a:off x="3491880" y="2795588"/>
            <a:ext cx="2614538" cy="2157165"/>
          </a:xfrm>
          <a:noFill/>
          <a:ln w="3175">
            <a:solidFill>
              <a:schemeClr val="bg2"/>
            </a:solidFill>
          </a:ln>
        </p:spPr>
      </p:pic>
      <p:sp>
        <p:nvSpPr>
          <p:cNvPr id="925699" name="Text Box 3"/>
          <p:cNvSpPr txBox="1">
            <a:spLocks noChangeArrowheads="1"/>
          </p:cNvSpPr>
          <p:nvPr/>
        </p:nvSpPr>
        <p:spPr bwMode="auto">
          <a:xfrm>
            <a:off x="250825" y="1628775"/>
            <a:ext cx="311150" cy="366713"/>
          </a:xfrm>
          <a:prstGeom prst="rect">
            <a:avLst/>
          </a:prstGeom>
          <a:noFill/>
          <a:ln w="9525">
            <a:noFill/>
            <a:miter lim="800000"/>
            <a:headEnd/>
            <a:tailEnd/>
          </a:ln>
          <a:effectLst/>
        </p:spPr>
        <p:txBody>
          <a:bodyPr wrap="none">
            <a:spAutoFit/>
          </a:bodyPr>
          <a:lstStyle/>
          <a:p>
            <a:r>
              <a:rPr lang="en-US" altLang="ja-JP" sz="1800">
                <a:latin typeface="Arial" charset="0"/>
              </a:rPr>
              <a:t>1</a:t>
            </a:r>
          </a:p>
        </p:txBody>
      </p:sp>
      <p:sp>
        <p:nvSpPr>
          <p:cNvPr id="925700" name="Text Box 4"/>
          <p:cNvSpPr txBox="1">
            <a:spLocks noChangeArrowheads="1"/>
          </p:cNvSpPr>
          <p:nvPr/>
        </p:nvSpPr>
        <p:spPr bwMode="auto">
          <a:xfrm rot="10722426" flipV="1">
            <a:off x="4238625" y="1622425"/>
            <a:ext cx="311150" cy="366713"/>
          </a:xfrm>
          <a:prstGeom prst="rect">
            <a:avLst/>
          </a:prstGeom>
          <a:noFill/>
          <a:ln w="9525">
            <a:noFill/>
            <a:miter lim="800000"/>
            <a:headEnd/>
            <a:tailEnd/>
          </a:ln>
          <a:effectLst/>
        </p:spPr>
        <p:txBody>
          <a:bodyPr>
            <a:spAutoFit/>
          </a:bodyPr>
          <a:lstStyle/>
          <a:p>
            <a:r>
              <a:rPr lang="en-US" altLang="ja-JP" sz="1800">
                <a:latin typeface="Arial" charset="0"/>
              </a:rPr>
              <a:t>2</a:t>
            </a:r>
          </a:p>
        </p:txBody>
      </p:sp>
      <p:sp>
        <p:nvSpPr>
          <p:cNvPr id="925701" name="Text Box 5"/>
          <p:cNvSpPr txBox="1">
            <a:spLocks noChangeArrowheads="1"/>
          </p:cNvSpPr>
          <p:nvPr/>
        </p:nvSpPr>
        <p:spPr bwMode="auto">
          <a:xfrm>
            <a:off x="1714500" y="3644900"/>
            <a:ext cx="287338" cy="366713"/>
          </a:xfrm>
          <a:prstGeom prst="rect">
            <a:avLst/>
          </a:prstGeom>
          <a:noFill/>
          <a:ln w="9525">
            <a:noFill/>
            <a:miter lim="800000"/>
            <a:headEnd/>
            <a:tailEnd/>
          </a:ln>
          <a:effectLst/>
        </p:spPr>
        <p:txBody>
          <a:bodyPr wrap="none">
            <a:spAutoFit/>
          </a:bodyPr>
          <a:lstStyle/>
          <a:p>
            <a:r>
              <a:rPr lang="en-US" altLang="ja-JP" sz="1800">
                <a:latin typeface="Arial" charset="0"/>
              </a:rPr>
              <a:t>3</a:t>
            </a:r>
          </a:p>
        </p:txBody>
      </p:sp>
      <p:pic>
        <p:nvPicPr>
          <p:cNvPr id="925703" name="Picture 7" descr="j0411047"/>
          <p:cNvPicPr>
            <a:picLocks noChangeAspect="1" noChangeArrowheads="1"/>
          </p:cNvPicPr>
          <p:nvPr/>
        </p:nvPicPr>
        <p:blipFill>
          <a:blip r:embed="rId5" cstate="print"/>
          <a:srcRect/>
          <a:stretch>
            <a:fillRect/>
          </a:stretch>
        </p:blipFill>
        <p:spPr bwMode="auto">
          <a:xfrm>
            <a:off x="7596188" y="260350"/>
            <a:ext cx="998537" cy="1008063"/>
          </a:xfrm>
          <a:prstGeom prst="rect">
            <a:avLst/>
          </a:prstGeom>
          <a:noFill/>
        </p:spPr>
      </p:pic>
      <p:pic>
        <p:nvPicPr>
          <p:cNvPr id="925706" name="図 3" descr="男の子.jpg"/>
          <p:cNvPicPr>
            <a:picLocks noChangeAspect="1"/>
          </p:cNvPicPr>
          <p:nvPr/>
        </p:nvPicPr>
        <p:blipFill>
          <a:blip r:embed="rId6" cstate="print"/>
          <a:srcRect/>
          <a:stretch>
            <a:fillRect/>
          </a:stretch>
        </p:blipFill>
        <p:spPr bwMode="auto">
          <a:xfrm>
            <a:off x="6234113" y="1412875"/>
            <a:ext cx="2632075" cy="2616200"/>
          </a:xfrm>
          <a:prstGeom prst="rect">
            <a:avLst/>
          </a:prstGeom>
          <a:noFill/>
          <a:ln w="9525">
            <a:noFill/>
            <a:miter lim="800000"/>
            <a:headEnd/>
            <a:tailEnd/>
          </a:ln>
        </p:spPr>
      </p:pic>
      <p:sp>
        <p:nvSpPr>
          <p:cNvPr id="925707" name="Text Box 11"/>
          <p:cNvSpPr txBox="1">
            <a:spLocks noChangeArrowheads="1"/>
          </p:cNvSpPr>
          <p:nvPr/>
        </p:nvSpPr>
        <p:spPr bwMode="auto">
          <a:xfrm>
            <a:off x="3906838" y="2276475"/>
            <a:ext cx="3186112" cy="519113"/>
          </a:xfrm>
          <a:prstGeom prst="rect">
            <a:avLst/>
          </a:prstGeom>
          <a:noFill/>
          <a:ln w="9525">
            <a:noFill/>
            <a:miter lim="800000"/>
            <a:headEnd/>
            <a:tailEnd/>
          </a:ln>
          <a:effectLst/>
        </p:spPr>
        <p:txBody>
          <a:bodyPr>
            <a:spAutoFit/>
          </a:bodyPr>
          <a:lstStyle/>
          <a:p>
            <a:r>
              <a:rPr lang="ja-JP" altLang="en-US" sz="2800">
                <a:solidFill>
                  <a:srgbClr val="000000"/>
                </a:solidFill>
                <a:latin typeface="Arial" charset="0"/>
                <a:ea typeface="HGP創英角ﾎﾟｯﾌﾟ体" pitchFamily="50" charset="-128"/>
              </a:rPr>
              <a:t>中身の味は・・・？！</a:t>
            </a:r>
          </a:p>
        </p:txBody>
      </p:sp>
      <p:pic>
        <p:nvPicPr>
          <p:cNvPr id="925708" name="Picture 12" descr="j0345425"/>
          <p:cNvPicPr>
            <a:picLocks noChangeAspect="1" noChangeArrowheads="1"/>
          </p:cNvPicPr>
          <p:nvPr/>
        </p:nvPicPr>
        <p:blipFill>
          <a:blip r:embed="rId7" cstate="print"/>
          <a:srcRect/>
          <a:stretch>
            <a:fillRect/>
          </a:stretch>
        </p:blipFill>
        <p:spPr bwMode="auto">
          <a:xfrm>
            <a:off x="850106" y="1302963"/>
            <a:ext cx="1345630" cy="1121976"/>
          </a:xfrm>
          <a:prstGeom prst="rect">
            <a:avLst/>
          </a:prstGeom>
          <a:noFill/>
        </p:spPr>
      </p:pic>
      <p:sp>
        <p:nvSpPr>
          <p:cNvPr id="925709" name="AutoShape 13"/>
          <p:cNvSpPr>
            <a:spLocks noChangeArrowheads="1"/>
          </p:cNvSpPr>
          <p:nvPr/>
        </p:nvSpPr>
        <p:spPr bwMode="auto">
          <a:xfrm>
            <a:off x="179388" y="188913"/>
            <a:ext cx="2106596" cy="1019175"/>
          </a:xfrm>
          <a:prstGeom prst="wedgeEllipseCallout">
            <a:avLst>
              <a:gd name="adj1" fmla="val 55907"/>
              <a:gd name="adj2" fmla="val 33176"/>
            </a:avLst>
          </a:prstGeom>
          <a:solidFill>
            <a:schemeClr val="bg2">
              <a:lumMod val="50000"/>
            </a:schemeClr>
          </a:solidFill>
          <a:ln w="9525">
            <a:noFill/>
            <a:miter lim="800000"/>
            <a:headEnd/>
            <a:tailEnd/>
          </a:ln>
          <a:effectLst/>
        </p:spPr>
        <p:txBody>
          <a:bodyPr anchor="b"/>
          <a:lstStyle/>
          <a:p>
            <a:pPr algn="ctr"/>
            <a:r>
              <a:rPr lang="ja-JP" altLang="en-US" sz="3200" dirty="0">
                <a:solidFill>
                  <a:srgbClr val="FFFFFF"/>
                </a:solidFill>
                <a:latin typeface="Arial" charset="0"/>
                <a:ea typeface="HGS創英角ﾎﾟｯﾌﾟ体" pitchFamily="50" charset="-128"/>
              </a:rPr>
              <a:t>実験！</a:t>
            </a:r>
          </a:p>
        </p:txBody>
      </p:sp>
      <p:sp>
        <p:nvSpPr>
          <p:cNvPr id="925714" name="Text Box 18"/>
          <p:cNvSpPr txBox="1">
            <a:spLocks noChangeArrowheads="1"/>
          </p:cNvSpPr>
          <p:nvPr/>
        </p:nvSpPr>
        <p:spPr bwMode="auto">
          <a:xfrm>
            <a:off x="5791200" y="6248400"/>
            <a:ext cx="3124200" cy="515526"/>
          </a:xfrm>
          <a:prstGeom prst="rect">
            <a:avLst/>
          </a:prstGeom>
          <a:noFill/>
          <a:ln w="9525">
            <a:noFill/>
            <a:miter lim="800000"/>
            <a:headEnd/>
            <a:tailEnd/>
          </a:ln>
          <a:effectLst/>
        </p:spPr>
        <p:txBody>
          <a:bodyPr>
            <a:spAutoFit/>
          </a:bodyPr>
          <a:lstStyle/>
          <a:p>
            <a:pPr>
              <a:spcBef>
                <a:spcPct val="50000"/>
              </a:spcBef>
            </a:pPr>
            <a:r>
              <a:rPr lang="en-US" altLang="ja-JP" sz="1100" dirty="0">
                <a:latin typeface="HGP創英角ｺﾞｼｯｸUB" pitchFamily="50" charset="-128"/>
                <a:ea typeface="HGP創英角ｺﾞｼｯｸUB" pitchFamily="50" charset="-128"/>
              </a:rPr>
              <a:t>※</a:t>
            </a:r>
            <a:r>
              <a:rPr lang="ja-JP" altLang="en-US" sz="1100" dirty="0">
                <a:solidFill>
                  <a:srgbClr val="000000"/>
                </a:solidFill>
                <a:latin typeface="HGP創英角ｺﾞｼｯｸUB" pitchFamily="50" charset="-128"/>
                <a:ea typeface="HGP創英角ｺﾞｼｯｸUB" pitchFamily="50" charset="-128"/>
              </a:rPr>
              <a:t>通常は、絶対にしてはいけません。</a:t>
            </a:r>
          </a:p>
          <a:p>
            <a:pPr>
              <a:spcBef>
                <a:spcPct val="50000"/>
              </a:spcBef>
            </a:pPr>
            <a:r>
              <a:rPr lang="ja-JP" altLang="en-US" sz="1100" dirty="0">
                <a:solidFill>
                  <a:srgbClr val="000000"/>
                </a:solidFill>
                <a:latin typeface="HGP創英角ｺﾞｼｯｸUB" pitchFamily="50" charset="-128"/>
                <a:ea typeface="HGP創英角ｺﾞｼｯｸUB" pitchFamily="50" charset="-128"/>
              </a:rPr>
              <a:t>　この実験は、ビタミンＣを使って行っています。</a:t>
            </a:r>
          </a:p>
        </p:txBody>
      </p:sp>
      <p:sp>
        <p:nvSpPr>
          <p:cNvPr id="2" name="テキスト ボックス 1"/>
          <p:cNvSpPr txBox="1"/>
          <p:nvPr/>
        </p:nvSpPr>
        <p:spPr>
          <a:xfrm>
            <a:off x="1146890" y="5260763"/>
            <a:ext cx="2441694" cy="338554"/>
          </a:xfrm>
          <a:prstGeom prst="rect">
            <a:avLst/>
          </a:prstGeom>
          <a:noFill/>
        </p:spPr>
        <p:txBody>
          <a:bodyPr wrap="none" rtlCol="0">
            <a:spAutoFit/>
          </a:bodyPr>
          <a:lstStyle/>
          <a:p>
            <a:r>
              <a:rPr lang="ja-JP" altLang="en-US" dirty="0">
                <a:latin typeface="HGS創英角ﾎﾟｯﾌﾟ体" pitchFamily="50" charset="-128"/>
                <a:ea typeface="HGS創英角ﾎﾟｯﾌﾟ体" pitchFamily="50" charset="-128"/>
              </a:rPr>
              <a:t>味はどこで感じますか？</a:t>
            </a:r>
          </a:p>
        </p:txBody>
      </p:sp>
      <p:sp>
        <p:nvSpPr>
          <p:cNvPr id="3" name="テキスト ボックス 2"/>
          <p:cNvSpPr txBox="1"/>
          <p:nvPr/>
        </p:nvSpPr>
        <p:spPr>
          <a:xfrm>
            <a:off x="957784" y="5974541"/>
            <a:ext cx="3262432" cy="338554"/>
          </a:xfrm>
          <a:prstGeom prst="rect">
            <a:avLst/>
          </a:prstGeom>
          <a:noFill/>
        </p:spPr>
        <p:txBody>
          <a:bodyPr wrap="none" rtlCol="0">
            <a:spAutoFit/>
          </a:bodyPr>
          <a:lstStyle/>
          <a:p>
            <a:r>
              <a:rPr lang="ja-JP" altLang="en-US" dirty="0">
                <a:latin typeface="HGS創英角ﾎﾟｯﾌﾟ体" pitchFamily="50" charset="-128"/>
                <a:ea typeface="HGS創英角ﾎﾟｯﾌﾟ体" pitchFamily="50" charset="-128"/>
              </a:rPr>
              <a:t>胃まで届けばもう味はしません。</a:t>
            </a:r>
          </a:p>
        </p:txBody>
      </p:sp>
      <p:pic>
        <p:nvPicPr>
          <p:cNvPr id="1026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41114" y="5599317"/>
            <a:ext cx="439737" cy="40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7580973"/>
      </p:ext>
    </p:extLst>
  </p:cSld>
  <p:clrMapOvr>
    <a:masterClrMapping/>
  </p:clrMapOvr>
  <p:timing>
    <p:tnLst>
      <p:par>
        <p:cTn id="1" dur="indefinite" restart="never" nodeType="tmRoot"/>
      </p:par>
    </p:tnLst>
  </p:timing>
</p:sld>
</file>

<file path=ppt/theme/theme1.xml><?xml version="1.0" encoding="utf-8"?>
<a:theme xmlns:a="http://schemas.openxmlformats.org/drawingml/2006/main" name="スリップストリーム">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スリップストリーム">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スリップストリーム">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Tahoma" pitchFamily="34"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4703</TotalTime>
  <Words>1700</Words>
  <Application>Microsoft Office PowerPoint</Application>
  <PresentationFormat>画面に合わせる (4:3)</PresentationFormat>
  <Paragraphs>306</Paragraphs>
  <Slides>35</Slides>
  <Notes>19</Notes>
  <HiddenSlides>0</HiddenSlides>
  <MMClips>5</MMClips>
  <ScaleCrop>false</ScaleCrop>
  <HeadingPairs>
    <vt:vector size="6" baseType="variant">
      <vt:variant>
        <vt:lpstr>テーマ</vt:lpstr>
      </vt:variant>
      <vt:variant>
        <vt:i4>5</vt:i4>
      </vt:variant>
      <vt:variant>
        <vt:lpstr>埋め込まれた OLE サーバー</vt:lpstr>
      </vt:variant>
      <vt:variant>
        <vt:i4>3</vt:i4>
      </vt:variant>
      <vt:variant>
        <vt:lpstr>スライド タイトル</vt:lpstr>
      </vt:variant>
      <vt:variant>
        <vt:i4>35</vt:i4>
      </vt:variant>
    </vt:vector>
  </HeadingPairs>
  <TitlesOfParts>
    <vt:vector size="43" baseType="lpstr">
      <vt:lpstr>スリップストリーム</vt:lpstr>
      <vt:lpstr>標準デザイン</vt:lpstr>
      <vt:lpstr>1_標準デザイン</vt:lpstr>
      <vt:lpstr>2_標準デザイン</vt:lpstr>
      <vt:lpstr>3_標準デザイン</vt:lpstr>
      <vt:lpstr>Photo Editor Photo</vt:lpstr>
      <vt:lpstr>Image</vt:lpstr>
      <vt:lpstr>Photo Editor 写真</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カプセル味見実験</vt:lpstr>
      <vt:lpstr>PowerPoint プレゼンテーション</vt:lpstr>
      <vt:lpstr>「錠剤」にはこんな 「仕掛け」もあります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用法･用量</vt:lpstr>
      <vt:lpstr>PowerPoint プレゼンテーション</vt:lpstr>
      <vt:lpstr>PowerPoint プレゼンテーション</vt:lpstr>
      <vt:lpstr>PowerPoint プレゼンテーション</vt:lpstr>
      <vt:lpstr>PowerPoint プレゼンテーション</vt:lpstr>
      <vt:lpstr>用法･用量</vt:lpstr>
      <vt:lpstr>○コップ１杯の水かぬるま湯で飲もう</vt:lpstr>
      <vt:lpstr>PowerPoint プレゼンテーション</vt:lpstr>
      <vt:lpstr>○水以外の飲み物でくすりを 飲んではいけません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病気を早く治すためには？  病気になりにくい体を作るには？</vt:lpstr>
      <vt:lpstr>病気を早く治すためには？  病気になりにくい心を作るには？</vt:lpstr>
      <vt:lpstr>今日のお話、 　　　ずっと覚えていてください。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くすりの適正使用協議会</dc:creator>
  <cp:lastModifiedBy>kato</cp:lastModifiedBy>
  <cp:revision>166</cp:revision>
  <dcterms:created xsi:type="dcterms:W3CDTF">2005-07-19T03:59:30Z</dcterms:created>
  <dcterms:modified xsi:type="dcterms:W3CDTF">2012-03-15T06:24:09Z</dcterms:modified>
</cp:coreProperties>
</file>