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6"/>
  </p:notesMasterIdLst>
  <p:sldIdLst>
    <p:sldId id="2278" r:id="rId2"/>
    <p:sldId id="2276" r:id="rId3"/>
    <p:sldId id="2277" r:id="rId4"/>
    <p:sldId id="2274"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84" d="100"/>
          <a:sy n="84" d="100"/>
        </p:scale>
        <p:origin x="547"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82509D-B4A2-4C92-B897-D8E635CE2B19}" type="datetimeFigureOut">
              <a:rPr kumimoji="1" lang="ja-JP" altLang="en-US" smtClean="0"/>
              <a:t>2023/8/28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12C5D-6F9C-45C2-B5ED-CFEAB85E079C}" type="slidenum">
              <a:rPr kumimoji="1" lang="ja-JP" altLang="en-US" smtClean="0"/>
              <a:t>‹#›</a:t>
            </a:fld>
            <a:endParaRPr kumimoji="1" lang="ja-JP" altLang="en-US"/>
          </a:p>
        </p:txBody>
      </p:sp>
    </p:spTree>
    <p:extLst>
      <p:ext uri="{BB962C8B-B14F-4D97-AF65-F5344CB8AC3E}">
        <p14:creationId xmlns:p14="http://schemas.microsoft.com/office/powerpoint/2010/main" val="1550116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207963"/>
            <a:ext cx="4473575" cy="3354387"/>
          </a:xfrm>
        </p:spPr>
      </p:sp>
      <p:sp>
        <p:nvSpPr>
          <p:cNvPr id="3" name="ノート プレースホルダー 2"/>
          <p:cNvSpPr>
            <a:spLocks noGrp="1"/>
          </p:cNvSpPr>
          <p:nvPr>
            <p:ph type="body" idx="1"/>
          </p:nvPr>
        </p:nvSpPr>
        <p:spPr>
          <a:xfrm>
            <a:off x="680720" y="3599090"/>
            <a:ext cx="5445760" cy="3913614"/>
          </a:xfrm>
        </p:spPr>
        <p:txBody>
          <a:bodyPr/>
          <a:lstStyle/>
          <a:p>
            <a:r>
              <a:rPr kumimoji="1" lang="en-US" altLang="ja-JP" sz="1050" dirty="0"/>
              <a:t>【</a:t>
            </a:r>
            <a:r>
              <a:rPr kumimoji="1" lang="ja-JP" altLang="en-US" sz="1050" dirty="0"/>
              <a:t>コメント</a:t>
            </a:r>
            <a:r>
              <a:rPr kumimoji="1" lang="en-US" altLang="ja-JP" sz="1050" dirty="0"/>
              <a:t>】</a:t>
            </a:r>
          </a:p>
          <a:p>
            <a:r>
              <a:rPr kumimoji="1" lang="ja-JP" altLang="en-US" sz="1050" dirty="0"/>
              <a:t>平成</a:t>
            </a:r>
            <a:r>
              <a:rPr kumimoji="1" lang="en-US" altLang="ja-JP" sz="1050" dirty="0"/>
              <a:t>30</a:t>
            </a:r>
            <a:r>
              <a:rPr kumimoji="1" lang="ja-JP" altLang="en-US" sz="1050" dirty="0"/>
              <a:t>年</a:t>
            </a:r>
            <a:r>
              <a:rPr kumimoji="1" lang="en-US" altLang="ja-JP" sz="1050" dirty="0"/>
              <a:t>8</a:t>
            </a:r>
            <a:r>
              <a:rPr kumimoji="1" lang="ja-JP" altLang="en-US" sz="1050" dirty="0"/>
              <a:t>月に薬物乱用防止対策として、第</a:t>
            </a:r>
            <a:r>
              <a:rPr kumimoji="1" lang="en-US" altLang="ja-JP" sz="1050" dirty="0"/>
              <a:t>5</a:t>
            </a:r>
            <a:r>
              <a:rPr kumimoji="1" lang="ja-JP" altLang="en-US" sz="1050"/>
              <a:t>次薬物乱用防止五か年戦略が発表まず</a:t>
            </a:r>
            <a:r>
              <a:rPr kumimoji="1" lang="ja-JP" altLang="en-US" sz="1050" dirty="0"/>
              <a:t>は、皆さんが関わられている「薬物乱用防止教室」という取り組みが、どのような位置づけで行われているのかをご説明いたします。</a:t>
            </a:r>
            <a:endParaRPr kumimoji="1" lang="en-US" altLang="ja-JP" sz="105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t>どのような位置づけで行われているのかを知ることで、学校がどのような状況下で「薬物乱用防止教室」の実施を行っているかが把握でき、</a:t>
            </a:r>
            <a:endParaRPr kumimoji="1" lang="en-US" altLang="ja-JP" sz="1050" dirty="0"/>
          </a:p>
          <a:p>
            <a:r>
              <a:rPr kumimoji="1" lang="ja-JP" altLang="en-US" sz="1050" dirty="0"/>
              <a:t>子ども達に対して、ご自身がどのようなスタンスで講義を進めれば、より良い講義になるのかを知ることができると考えています。</a:t>
            </a:r>
            <a:endParaRPr kumimoji="1" lang="en-US" altLang="ja-JP" sz="1050" dirty="0"/>
          </a:p>
          <a:p>
            <a:endParaRPr kumimoji="1" lang="en-US" altLang="ja-JP" sz="1050" dirty="0"/>
          </a:p>
          <a:p>
            <a:r>
              <a:rPr kumimoji="1" lang="ja-JP" altLang="en-US" sz="1050" dirty="0"/>
              <a:t>　「国として、薬物乱用を防止するためにどのような取り組みを行うのか」、その方針を定めているのが「薬物乱用防止五か年戦略」です。</a:t>
            </a:r>
            <a:endParaRPr kumimoji="1" lang="en-US" altLang="ja-JP" sz="1050" dirty="0"/>
          </a:p>
          <a:p>
            <a:r>
              <a:rPr kumimoji="1" lang="ja-JP" altLang="en-US" sz="1050" dirty="0"/>
              <a:t>この「五か年戦略」には、目標の一つ目として「青少年への薬物乱用防止推進」があります。</a:t>
            </a:r>
            <a:endParaRPr kumimoji="1" lang="en-US" altLang="ja-JP" sz="1050" dirty="0"/>
          </a:p>
          <a:p>
            <a:endParaRPr kumimoji="1" lang="en-US" altLang="ja-JP" sz="1050" dirty="0"/>
          </a:p>
          <a:p>
            <a:r>
              <a:rPr kumimoji="1" lang="ja-JP" altLang="en-US" sz="1050" dirty="0"/>
              <a:t>　「青少年への薬物乱用防止推進」は、イベントやキャンペーン、相談機関の充実など様々な手段を通じて進められております。</a:t>
            </a:r>
            <a:endParaRPr kumimoji="1" lang="en-US" altLang="ja-JP" sz="1050" dirty="0"/>
          </a:p>
          <a:p>
            <a:r>
              <a:rPr kumimoji="1" lang="ja-JP" altLang="en-US" sz="1050" dirty="0"/>
              <a:t>皆さんも、「ダメ。ゼッタイ。」普及運動などの街頭キャンペーンを、ご覧になったり運営に関わったりされたことがあるかも知れません。</a:t>
            </a:r>
            <a:r>
              <a:rPr kumimoji="1" lang="en-US" altLang="ja-JP" sz="1050" b="1" dirty="0"/>
              <a:t>※</a:t>
            </a:r>
            <a:r>
              <a:rPr kumimoji="1" lang="ja-JP" altLang="en-US" sz="1050" b="1" dirty="0"/>
              <a:t>上記でなくても、多くの人が参加しているイベント例を挙げる</a:t>
            </a:r>
            <a:endParaRPr kumimoji="1" lang="en-US" altLang="ja-JP" sz="1050" b="1" dirty="0"/>
          </a:p>
          <a:p>
            <a:endParaRPr kumimoji="1" lang="en-US" altLang="ja-JP" sz="1050" dirty="0"/>
          </a:p>
          <a:p>
            <a:r>
              <a:rPr kumimoji="1" lang="ja-JP" altLang="en-US" sz="1050" dirty="0"/>
              <a:t>その中でも「小･中・高校での薬物乱用防止の取り組み」は、さまざまな機関と連携して充実した内容で行うことが求められています。</a:t>
            </a:r>
            <a:endParaRPr kumimoji="1" lang="en-US" altLang="ja-JP" sz="1050" dirty="0"/>
          </a:p>
          <a:p>
            <a:endParaRPr kumimoji="1" lang="en-US" altLang="ja-JP" sz="1050" dirty="0"/>
          </a:p>
          <a:p>
            <a:r>
              <a:rPr kumimoji="1" lang="ja-JP" altLang="en-US" sz="1050" dirty="0"/>
              <a:t>学校の中での薬物乱用防止の取り組みについては、大きく分けて</a:t>
            </a:r>
            <a:r>
              <a:rPr kumimoji="1" lang="en-US" altLang="ja-JP" sz="1050" dirty="0"/>
              <a:t>2</a:t>
            </a:r>
            <a:r>
              <a:rPr kumimoji="1" lang="ja-JP" altLang="en-US" sz="1050" dirty="0"/>
              <a:t>種類があります。</a:t>
            </a:r>
            <a:endParaRPr kumimoji="1" lang="en-US" altLang="ja-JP" sz="1050" dirty="0"/>
          </a:p>
          <a:p>
            <a:endParaRPr kumimoji="1" lang="en-US" altLang="ja-JP" sz="1050" dirty="0"/>
          </a:p>
          <a:p>
            <a:r>
              <a:rPr kumimoji="1" lang="ja-JP" altLang="en-US" sz="1050" dirty="0"/>
              <a:t>一つは、保健体育等の授業の中で、学校の先生によって教えられるものです。</a:t>
            </a:r>
            <a:endParaRPr kumimoji="1" lang="en-US" altLang="ja-JP" sz="105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t>「学習指導要領」では、小学校高学年～高校生の年代に対して、「保健」や「保健体育」の授業のなかで</a:t>
            </a:r>
            <a:endParaRPr kumimoji="1" lang="en-US" altLang="ja-JP" sz="105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t>健康を害する様々な要素の一つとして、薬物乱用を取り上げるよう定められています。</a:t>
            </a:r>
            <a:endParaRPr kumimoji="1" lang="en-US" altLang="ja-JP" sz="1050" dirty="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p>
          <a:p>
            <a:r>
              <a:rPr kumimoji="1" lang="ja-JP" altLang="en-US" sz="1050" dirty="0"/>
              <a:t>例えば、</a:t>
            </a:r>
            <a:r>
              <a:rPr kumimoji="1" lang="ja-JP" altLang="en-US" sz="1050" b="0" dirty="0"/>
              <a:t>小学校では有機溶剤の心身への影響や、覚せい剤の存在について触れられていたり、</a:t>
            </a:r>
            <a:endParaRPr kumimoji="1" lang="en-US" altLang="ja-JP" sz="1050" b="0" dirty="0"/>
          </a:p>
          <a:p>
            <a:r>
              <a:rPr kumimoji="1" lang="ja-JP" altLang="en-US" sz="1050" b="0" dirty="0"/>
              <a:t>中学生では大麻や覚醒剤といった代表的な薬物の</a:t>
            </a:r>
            <a:r>
              <a:rPr lang="ja-JP" altLang="en-US" sz="1050" dirty="0">
                <a:solidFill>
                  <a:srgbClr val="FF0000"/>
                </a:solidFill>
                <a:latin typeface="小塚ゴシック Pro M" panose="020B0700000000000000" pitchFamily="34" charset="-128"/>
                <a:ea typeface="小塚ゴシック Pro M" panose="020B0700000000000000" pitchFamily="34" charset="-128"/>
                <a:cs typeface="Times New Roman" pitchFamily="18" charset="0"/>
              </a:rPr>
              <a:t>心身への影響及び依存性など</a:t>
            </a:r>
            <a:r>
              <a:rPr kumimoji="1" lang="ja-JP" altLang="en-US" sz="1050" dirty="0"/>
              <a:t>に関して授業の中で触れられています。</a:t>
            </a:r>
            <a:endParaRPr kumimoji="1" lang="en-US" altLang="ja-JP" sz="1050" dirty="0"/>
          </a:p>
          <a:p>
            <a:endParaRPr kumimoji="1" lang="en-US" altLang="ja-JP" sz="1050" dirty="0"/>
          </a:p>
          <a:p>
            <a:endParaRPr kumimoji="1" lang="en-US" altLang="ja-JP" sz="1050" dirty="0"/>
          </a:p>
          <a:p>
            <a:r>
              <a:rPr kumimoji="1" lang="ja-JP" altLang="en-US" sz="1050" dirty="0"/>
              <a:t>そしてもう一つが、皆さんが指導員として活動されている「薬物乱用防止</a:t>
            </a:r>
            <a:r>
              <a:rPr kumimoji="1" lang="ja-JP" altLang="en-US" sz="1050" b="0" dirty="0"/>
              <a:t>教室</a:t>
            </a:r>
            <a:r>
              <a:rPr kumimoji="1" lang="ja-JP" altLang="en-US" sz="1050" dirty="0"/>
              <a:t>」です。</a:t>
            </a:r>
            <a:endParaRPr kumimoji="1" lang="en-US" altLang="ja-JP" sz="105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t>年に</a:t>
            </a:r>
            <a:r>
              <a:rPr kumimoji="1" lang="en-US" altLang="ja-JP" sz="1050" dirty="0"/>
              <a:t>1</a:t>
            </a:r>
            <a:r>
              <a:rPr kumimoji="1" lang="ja-JP" altLang="en-US" sz="1050" dirty="0"/>
              <a:t>回以上開催することを推奨されており、各学校で作成される「学校保健計画」に組み込まれる形で催されています。</a:t>
            </a:r>
            <a:endParaRPr kumimoji="1" lang="en-US" altLang="ja-JP" sz="1050" dirty="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t>警察官･薬剤師・保護司・地域の篤志家など、社会的に指導的立場にある方が、出前授業という形で行っていますが、</a:t>
            </a:r>
            <a:endParaRPr kumimoji="1" lang="en-US" altLang="ja-JP" sz="105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t>これは、学校の先生以外の専門家に講義をしていただくことが、子ども達にとって非常に新鮮であり、かつ効果的であるからです。</a:t>
            </a:r>
            <a:endParaRPr kumimoji="1" lang="en-US" altLang="ja-JP" sz="1050" dirty="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p>
          <a:p>
            <a:r>
              <a:rPr kumimoji="1" lang="ja-JP" altLang="en-US" sz="1050" b="0" dirty="0"/>
              <a:t>しかしながら、皆さんが日頃接していない子ども達に講義を行う際には、注意と工夫が必要です。</a:t>
            </a:r>
            <a:endParaRPr kumimoji="1" lang="en-US" altLang="ja-JP" sz="1050" b="0" dirty="0"/>
          </a:p>
          <a:p>
            <a:r>
              <a:rPr kumimoji="1" lang="ja-JP" altLang="en-US" sz="1050" b="0" dirty="0"/>
              <a:t>そうでなければ、子ども達の理解力以上に難しい話をしたり、逆に簡単すぎて退屈させたり、ということが起こってしまいます。</a:t>
            </a:r>
            <a:endParaRPr kumimoji="1" lang="en-US" altLang="ja-JP" sz="1050" b="0" dirty="0"/>
          </a:p>
          <a:p>
            <a:endParaRPr kumimoji="1" lang="en-US" altLang="ja-JP" sz="1050" b="0" dirty="0"/>
          </a:p>
          <a:p>
            <a:r>
              <a:rPr kumimoji="1" lang="ja-JP" altLang="en-US" sz="1050" b="0" dirty="0"/>
              <a:t>講義を聞く子ども達がどのくらいの発達段階であり、また学校でどのあたりのことまでを勉強しているのか、</a:t>
            </a:r>
            <a:endParaRPr kumimoji="1" lang="en-US" altLang="ja-JP" sz="1050" b="0" dirty="0"/>
          </a:p>
          <a:p>
            <a:r>
              <a:rPr kumimoji="1" lang="ja-JP" altLang="en-US" sz="1050" b="0" dirty="0"/>
              <a:t>それを把握し、踏まえたうえで、水準をあわせた内容にすることが非常に重要になってくるのです。</a:t>
            </a:r>
            <a:endParaRPr kumimoji="1" lang="en-US" altLang="ja-JP" sz="1050" b="0" dirty="0"/>
          </a:p>
          <a:p>
            <a:endParaRPr kumimoji="1" lang="en-US" altLang="ja-JP" sz="1050"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433686D-3645-4072-A1EC-CB0D92F5070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78346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8"/>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054" indent="0" algn="ctr">
              <a:buNone/>
              <a:defRPr>
                <a:solidFill>
                  <a:schemeClr val="tx1">
                    <a:tint val="75000"/>
                  </a:schemeClr>
                </a:solidFill>
              </a:defRPr>
            </a:lvl2pPr>
            <a:lvl3pPr marL="914108" indent="0" algn="ctr">
              <a:buNone/>
              <a:defRPr>
                <a:solidFill>
                  <a:schemeClr val="tx1">
                    <a:tint val="75000"/>
                  </a:schemeClr>
                </a:solidFill>
              </a:defRPr>
            </a:lvl3pPr>
            <a:lvl4pPr marL="1371160" indent="0" algn="ctr">
              <a:buNone/>
              <a:defRPr>
                <a:solidFill>
                  <a:schemeClr val="tx1">
                    <a:tint val="75000"/>
                  </a:schemeClr>
                </a:solidFill>
              </a:defRPr>
            </a:lvl4pPr>
            <a:lvl5pPr marL="1828215" indent="0" algn="ctr">
              <a:buNone/>
              <a:defRPr>
                <a:solidFill>
                  <a:schemeClr val="tx1">
                    <a:tint val="75000"/>
                  </a:schemeClr>
                </a:solidFill>
              </a:defRPr>
            </a:lvl5pPr>
            <a:lvl6pPr marL="2285270" indent="0" algn="ctr">
              <a:buNone/>
              <a:defRPr>
                <a:solidFill>
                  <a:schemeClr val="tx1">
                    <a:tint val="75000"/>
                  </a:schemeClr>
                </a:solidFill>
              </a:defRPr>
            </a:lvl6pPr>
            <a:lvl7pPr marL="2742321" indent="0" algn="ctr">
              <a:buNone/>
              <a:defRPr>
                <a:solidFill>
                  <a:schemeClr val="tx1">
                    <a:tint val="75000"/>
                  </a:schemeClr>
                </a:solidFill>
              </a:defRPr>
            </a:lvl7pPr>
            <a:lvl8pPr marL="3199375" indent="0" algn="ctr">
              <a:buNone/>
              <a:defRPr>
                <a:solidFill>
                  <a:schemeClr val="tx1">
                    <a:tint val="75000"/>
                  </a:schemeClr>
                </a:solidFill>
              </a:defRPr>
            </a:lvl8pPr>
            <a:lvl9pPr marL="365643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165F4A7-6B63-4703-BD09-8D81E2CAAF02}" type="datetimeFigureOut">
              <a:rPr kumimoji="1" lang="ja-JP" altLang="en-US" smtClean="0"/>
              <a:pPr/>
              <a:t>2023/8/28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42C596-8E36-4F17-94CF-1A8DDA9E1BEF}" type="slidenum">
              <a:rPr kumimoji="1" lang="ja-JP" altLang="en-US" smtClean="0"/>
              <a:pPr/>
              <a:t>‹#›</a:t>
            </a:fld>
            <a:endParaRPr kumimoji="1" lang="ja-JP" altLang="en-US"/>
          </a:p>
        </p:txBody>
      </p:sp>
    </p:spTree>
    <p:extLst>
      <p:ext uri="{BB962C8B-B14F-4D97-AF65-F5344CB8AC3E}">
        <p14:creationId xmlns:p14="http://schemas.microsoft.com/office/powerpoint/2010/main" val="259368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65F4A7-6B63-4703-BD09-8D81E2CAAF02}" type="datetimeFigureOut">
              <a:rPr kumimoji="1" lang="ja-JP" altLang="en-US" smtClean="0"/>
              <a:pPr/>
              <a:t>2023/8/28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42C596-8E36-4F17-94CF-1A8DDA9E1BEF}" type="slidenum">
              <a:rPr kumimoji="1" lang="ja-JP" altLang="en-US" smtClean="0"/>
              <a:pPr/>
              <a:t>‹#›</a:t>
            </a:fld>
            <a:endParaRPr kumimoji="1" lang="ja-JP" altLang="en-US"/>
          </a:p>
        </p:txBody>
      </p:sp>
    </p:spTree>
    <p:extLst>
      <p:ext uri="{BB962C8B-B14F-4D97-AF65-F5344CB8AC3E}">
        <p14:creationId xmlns:p14="http://schemas.microsoft.com/office/powerpoint/2010/main" val="3682745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4"/>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4"/>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65F4A7-6B63-4703-BD09-8D81E2CAAF02}" type="datetimeFigureOut">
              <a:rPr kumimoji="1" lang="ja-JP" altLang="en-US" smtClean="0"/>
              <a:pPr/>
              <a:t>2023/8/28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42C596-8E36-4F17-94CF-1A8DDA9E1BEF}" type="slidenum">
              <a:rPr kumimoji="1" lang="ja-JP" altLang="en-US" smtClean="0"/>
              <a:pPr/>
              <a:t>‹#›</a:t>
            </a:fld>
            <a:endParaRPr kumimoji="1" lang="ja-JP" altLang="en-US"/>
          </a:p>
        </p:txBody>
      </p:sp>
    </p:spTree>
    <p:extLst>
      <p:ext uri="{BB962C8B-B14F-4D97-AF65-F5344CB8AC3E}">
        <p14:creationId xmlns:p14="http://schemas.microsoft.com/office/powerpoint/2010/main" val="1299719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65F4A7-6B63-4703-BD09-8D81E2CAAF02}" type="datetimeFigureOut">
              <a:rPr kumimoji="1" lang="ja-JP" altLang="en-US" smtClean="0"/>
              <a:pPr/>
              <a:t>2023/8/28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42C596-8E36-4F17-94CF-1A8DDA9E1BEF}" type="slidenum">
              <a:rPr kumimoji="1" lang="ja-JP" altLang="en-US" smtClean="0"/>
              <a:pPr/>
              <a:t>‹#›</a:t>
            </a:fld>
            <a:endParaRPr kumimoji="1" lang="ja-JP" altLang="en-US"/>
          </a:p>
        </p:txBody>
      </p:sp>
    </p:spTree>
    <p:extLst>
      <p:ext uri="{BB962C8B-B14F-4D97-AF65-F5344CB8AC3E}">
        <p14:creationId xmlns:p14="http://schemas.microsoft.com/office/powerpoint/2010/main" val="6002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054" indent="0">
              <a:buNone/>
              <a:defRPr sz="1800">
                <a:solidFill>
                  <a:schemeClr val="tx1">
                    <a:tint val="75000"/>
                  </a:schemeClr>
                </a:solidFill>
              </a:defRPr>
            </a:lvl2pPr>
            <a:lvl3pPr marL="914108" indent="0">
              <a:buNone/>
              <a:defRPr sz="1600">
                <a:solidFill>
                  <a:schemeClr val="tx1">
                    <a:tint val="75000"/>
                  </a:schemeClr>
                </a:solidFill>
              </a:defRPr>
            </a:lvl3pPr>
            <a:lvl4pPr marL="1371160" indent="0">
              <a:buNone/>
              <a:defRPr sz="1400">
                <a:solidFill>
                  <a:schemeClr val="tx1">
                    <a:tint val="75000"/>
                  </a:schemeClr>
                </a:solidFill>
              </a:defRPr>
            </a:lvl4pPr>
            <a:lvl5pPr marL="1828215" indent="0">
              <a:buNone/>
              <a:defRPr sz="1400">
                <a:solidFill>
                  <a:schemeClr val="tx1">
                    <a:tint val="75000"/>
                  </a:schemeClr>
                </a:solidFill>
              </a:defRPr>
            </a:lvl5pPr>
            <a:lvl6pPr marL="2285270" indent="0">
              <a:buNone/>
              <a:defRPr sz="1400">
                <a:solidFill>
                  <a:schemeClr val="tx1">
                    <a:tint val="75000"/>
                  </a:schemeClr>
                </a:solidFill>
              </a:defRPr>
            </a:lvl6pPr>
            <a:lvl7pPr marL="2742321" indent="0">
              <a:buNone/>
              <a:defRPr sz="1400">
                <a:solidFill>
                  <a:schemeClr val="tx1">
                    <a:tint val="75000"/>
                  </a:schemeClr>
                </a:solidFill>
              </a:defRPr>
            </a:lvl7pPr>
            <a:lvl8pPr marL="3199375" indent="0">
              <a:buNone/>
              <a:defRPr sz="1400">
                <a:solidFill>
                  <a:schemeClr val="tx1">
                    <a:tint val="75000"/>
                  </a:schemeClr>
                </a:solidFill>
              </a:defRPr>
            </a:lvl8pPr>
            <a:lvl9pPr marL="365643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165F4A7-6B63-4703-BD09-8D81E2CAAF02}" type="datetimeFigureOut">
              <a:rPr kumimoji="1" lang="ja-JP" altLang="en-US" smtClean="0"/>
              <a:pPr/>
              <a:t>2023/8/28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942C596-8E36-4F17-94CF-1A8DDA9E1BEF}" type="slidenum">
              <a:rPr kumimoji="1" lang="ja-JP" altLang="en-US" smtClean="0"/>
              <a:pPr/>
              <a:t>‹#›</a:t>
            </a:fld>
            <a:endParaRPr kumimoji="1" lang="ja-JP" altLang="en-US"/>
          </a:p>
        </p:txBody>
      </p:sp>
    </p:spTree>
    <p:extLst>
      <p:ext uri="{BB962C8B-B14F-4D97-AF65-F5344CB8AC3E}">
        <p14:creationId xmlns:p14="http://schemas.microsoft.com/office/powerpoint/2010/main" val="1289714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165F4A7-6B63-4703-BD09-8D81E2CAAF02}" type="datetimeFigureOut">
              <a:rPr kumimoji="1" lang="ja-JP" altLang="en-US" smtClean="0"/>
              <a:pPr/>
              <a:t>2023/8/28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942C596-8E36-4F17-94CF-1A8DDA9E1BEF}" type="slidenum">
              <a:rPr kumimoji="1" lang="ja-JP" altLang="en-US" smtClean="0"/>
              <a:pPr/>
              <a:t>‹#›</a:t>
            </a:fld>
            <a:endParaRPr kumimoji="1" lang="ja-JP" altLang="en-US"/>
          </a:p>
        </p:txBody>
      </p:sp>
    </p:spTree>
    <p:extLst>
      <p:ext uri="{BB962C8B-B14F-4D97-AF65-F5344CB8AC3E}">
        <p14:creationId xmlns:p14="http://schemas.microsoft.com/office/powerpoint/2010/main" val="3162167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1" y="1535113"/>
            <a:ext cx="4040188" cy="639762"/>
          </a:xfrm>
        </p:spPr>
        <p:txBody>
          <a:bodyPr anchor="b"/>
          <a:lstStyle>
            <a:lvl1pPr marL="0" indent="0">
              <a:buNone/>
              <a:defRPr sz="2400" b="1"/>
            </a:lvl1pPr>
            <a:lvl2pPr marL="457054" indent="0">
              <a:buNone/>
              <a:defRPr sz="2000" b="1"/>
            </a:lvl2pPr>
            <a:lvl3pPr marL="914108" indent="0">
              <a:buNone/>
              <a:defRPr sz="1800" b="1"/>
            </a:lvl3pPr>
            <a:lvl4pPr marL="1371160" indent="0">
              <a:buNone/>
              <a:defRPr sz="1600" b="1"/>
            </a:lvl4pPr>
            <a:lvl5pPr marL="1828215" indent="0">
              <a:buNone/>
              <a:defRPr sz="1600" b="1"/>
            </a:lvl5pPr>
            <a:lvl6pPr marL="2285270" indent="0">
              <a:buNone/>
              <a:defRPr sz="1600" b="1"/>
            </a:lvl6pPr>
            <a:lvl7pPr marL="2742321" indent="0">
              <a:buNone/>
              <a:defRPr sz="1600" b="1"/>
            </a:lvl7pPr>
            <a:lvl8pPr marL="3199375" indent="0">
              <a:buNone/>
              <a:defRPr sz="1600" b="1"/>
            </a:lvl8pPr>
            <a:lvl9pPr marL="365643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31" y="1535113"/>
            <a:ext cx="4041775" cy="639762"/>
          </a:xfrm>
        </p:spPr>
        <p:txBody>
          <a:bodyPr anchor="b"/>
          <a:lstStyle>
            <a:lvl1pPr marL="0" indent="0">
              <a:buNone/>
              <a:defRPr sz="2400" b="1"/>
            </a:lvl1pPr>
            <a:lvl2pPr marL="457054" indent="0">
              <a:buNone/>
              <a:defRPr sz="2000" b="1"/>
            </a:lvl2pPr>
            <a:lvl3pPr marL="914108" indent="0">
              <a:buNone/>
              <a:defRPr sz="1800" b="1"/>
            </a:lvl3pPr>
            <a:lvl4pPr marL="1371160" indent="0">
              <a:buNone/>
              <a:defRPr sz="1600" b="1"/>
            </a:lvl4pPr>
            <a:lvl5pPr marL="1828215" indent="0">
              <a:buNone/>
              <a:defRPr sz="1600" b="1"/>
            </a:lvl5pPr>
            <a:lvl6pPr marL="2285270" indent="0">
              <a:buNone/>
              <a:defRPr sz="1600" b="1"/>
            </a:lvl6pPr>
            <a:lvl7pPr marL="2742321" indent="0">
              <a:buNone/>
              <a:defRPr sz="1600" b="1"/>
            </a:lvl7pPr>
            <a:lvl8pPr marL="3199375" indent="0">
              <a:buNone/>
              <a:defRPr sz="1600" b="1"/>
            </a:lvl8pPr>
            <a:lvl9pPr marL="365643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165F4A7-6B63-4703-BD09-8D81E2CAAF02}" type="datetimeFigureOut">
              <a:rPr kumimoji="1" lang="ja-JP" altLang="en-US" smtClean="0"/>
              <a:pPr/>
              <a:t>2023/8/28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942C596-8E36-4F17-94CF-1A8DDA9E1BEF}" type="slidenum">
              <a:rPr kumimoji="1" lang="ja-JP" altLang="en-US" smtClean="0"/>
              <a:pPr/>
              <a:t>‹#›</a:t>
            </a:fld>
            <a:endParaRPr kumimoji="1" lang="ja-JP" altLang="en-US"/>
          </a:p>
        </p:txBody>
      </p:sp>
    </p:spTree>
    <p:extLst>
      <p:ext uri="{BB962C8B-B14F-4D97-AF65-F5344CB8AC3E}">
        <p14:creationId xmlns:p14="http://schemas.microsoft.com/office/powerpoint/2010/main" val="1063381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165F4A7-6B63-4703-BD09-8D81E2CAAF02}" type="datetimeFigureOut">
              <a:rPr kumimoji="1" lang="ja-JP" altLang="en-US" smtClean="0"/>
              <a:pPr/>
              <a:t>2023/8/28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942C596-8E36-4F17-94CF-1A8DDA9E1BEF}" type="slidenum">
              <a:rPr kumimoji="1" lang="ja-JP" altLang="en-US" smtClean="0"/>
              <a:pPr/>
              <a:t>‹#›</a:t>
            </a:fld>
            <a:endParaRPr kumimoji="1" lang="ja-JP" altLang="en-US"/>
          </a:p>
        </p:txBody>
      </p:sp>
    </p:spTree>
    <p:extLst>
      <p:ext uri="{BB962C8B-B14F-4D97-AF65-F5344CB8AC3E}">
        <p14:creationId xmlns:p14="http://schemas.microsoft.com/office/powerpoint/2010/main" val="1468829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165F4A7-6B63-4703-BD09-8D81E2CAAF02}" type="datetimeFigureOut">
              <a:rPr kumimoji="1" lang="ja-JP" altLang="en-US" smtClean="0"/>
              <a:pPr/>
              <a:t>2023/8/28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942C596-8E36-4F17-94CF-1A8DDA9E1BEF}" type="slidenum">
              <a:rPr kumimoji="1" lang="ja-JP" altLang="en-US" smtClean="0"/>
              <a:pPr/>
              <a:t>‹#›</a:t>
            </a:fld>
            <a:endParaRPr kumimoji="1" lang="ja-JP" altLang="en-US"/>
          </a:p>
        </p:txBody>
      </p:sp>
    </p:spTree>
    <p:extLst>
      <p:ext uri="{BB962C8B-B14F-4D97-AF65-F5344CB8AC3E}">
        <p14:creationId xmlns:p14="http://schemas.microsoft.com/office/powerpoint/2010/main" val="1917939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6" y="273052"/>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5"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6" y="1435106"/>
            <a:ext cx="3008313" cy="4691063"/>
          </a:xfrm>
        </p:spPr>
        <p:txBody>
          <a:bodyPr/>
          <a:lstStyle>
            <a:lvl1pPr marL="0" indent="0">
              <a:buNone/>
              <a:defRPr sz="1400"/>
            </a:lvl1pPr>
            <a:lvl2pPr marL="457054" indent="0">
              <a:buNone/>
              <a:defRPr sz="1200"/>
            </a:lvl2pPr>
            <a:lvl3pPr marL="914108" indent="0">
              <a:buNone/>
              <a:defRPr sz="1000"/>
            </a:lvl3pPr>
            <a:lvl4pPr marL="1371160" indent="0">
              <a:buNone/>
              <a:defRPr sz="900"/>
            </a:lvl4pPr>
            <a:lvl5pPr marL="1828215" indent="0">
              <a:buNone/>
              <a:defRPr sz="900"/>
            </a:lvl5pPr>
            <a:lvl6pPr marL="2285270" indent="0">
              <a:buNone/>
              <a:defRPr sz="900"/>
            </a:lvl6pPr>
            <a:lvl7pPr marL="2742321" indent="0">
              <a:buNone/>
              <a:defRPr sz="900"/>
            </a:lvl7pPr>
            <a:lvl8pPr marL="3199375" indent="0">
              <a:buNone/>
              <a:defRPr sz="900"/>
            </a:lvl8pPr>
            <a:lvl9pPr marL="365643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165F4A7-6B63-4703-BD09-8D81E2CAAF02}" type="datetimeFigureOut">
              <a:rPr kumimoji="1" lang="ja-JP" altLang="en-US" smtClean="0"/>
              <a:pPr/>
              <a:t>2023/8/28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942C596-8E36-4F17-94CF-1A8DDA9E1BEF}" type="slidenum">
              <a:rPr kumimoji="1" lang="ja-JP" altLang="en-US" smtClean="0"/>
              <a:pPr/>
              <a:t>‹#›</a:t>
            </a:fld>
            <a:endParaRPr kumimoji="1" lang="ja-JP" altLang="en-US"/>
          </a:p>
        </p:txBody>
      </p:sp>
    </p:spTree>
    <p:extLst>
      <p:ext uri="{BB962C8B-B14F-4D97-AF65-F5344CB8AC3E}">
        <p14:creationId xmlns:p14="http://schemas.microsoft.com/office/powerpoint/2010/main" val="1213210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054" indent="0">
              <a:buNone/>
              <a:defRPr sz="2800"/>
            </a:lvl2pPr>
            <a:lvl3pPr marL="914108" indent="0">
              <a:buNone/>
              <a:defRPr sz="2400"/>
            </a:lvl3pPr>
            <a:lvl4pPr marL="1371160" indent="0">
              <a:buNone/>
              <a:defRPr sz="2000"/>
            </a:lvl4pPr>
            <a:lvl5pPr marL="1828215" indent="0">
              <a:buNone/>
              <a:defRPr sz="2000"/>
            </a:lvl5pPr>
            <a:lvl6pPr marL="2285270" indent="0">
              <a:buNone/>
              <a:defRPr sz="2000"/>
            </a:lvl6pPr>
            <a:lvl7pPr marL="2742321" indent="0">
              <a:buNone/>
              <a:defRPr sz="2000"/>
            </a:lvl7pPr>
            <a:lvl8pPr marL="3199375" indent="0">
              <a:buNone/>
              <a:defRPr sz="2000"/>
            </a:lvl8pPr>
            <a:lvl9pPr marL="365643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400"/>
            </a:lvl1pPr>
            <a:lvl2pPr marL="457054" indent="0">
              <a:buNone/>
              <a:defRPr sz="1200"/>
            </a:lvl2pPr>
            <a:lvl3pPr marL="914108" indent="0">
              <a:buNone/>
              <a:defRPr sz="1000"/>
            </a:lvl3pPr>
            <a:lvl4pPr marL="1371160" indent="0">
              <a:buNone/>
              <a:defRPr sz="900"/>
            </a:lvl4pPr>
            <a:lvl5pPr marL="1828215" indent="0">
              <a:buNone/>
              <a:defRPr sz="900"/>
            </a:lvl5pPr>
            <a:lvl6pPr marL="2285270" indent="0">
              <a:buNone/>
              <a:defRPr sz="900"/>
            </a:lvl6pPr>
            <a:lvl7pPr marL="2742321" indent="0">
              <a:buNone/>
              <a:defRPr sz="900"/>
            </a:lvl7pPr>
            <a:lvl8pPr marL="3199375" indent="0">
              <a:buNone/>
              <a:defRPr sz="900"/>
            </a:lvl8pPr>
            <a:lvl9pPr marL="365643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165F4A7-6B63-4703-BD09-8D81E2CAAF02}" type="datetimeFigureOut">
              <a:rPr kumimoji="1" lang="ja-JP" altLang="en-US" smtClean="0"/>
              <a:pPr/>
              <a:t>2023/8/28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942C596-8E36-4F17-94CF-1A8DDA9E1BEF}" type="slidenum">
              <a:rPr kumimoji="1" lang="ja-JP" altLang="en-US" smtClean="0"/>
              <a:pPr/>
              <a:t>‹#›</a:t>
            </a:fld>
            <a:endParaRPr kumimoji="1" lang="ja-JP" altLang="en-US"/>
          </a:p>
        </p:txBody>
      </p:sp>
    </p:spTree>
    <p:extLst>
      <p:ext uri="{BB962C8B-B14F-4D97-AF65-F5344CB8AC3E}">
        <p14:creationId xmlns:p14="http://schemas.microsoft.com/office/powerpoint/2010/main" val="3871457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10" tIns="45705" rIns="91410" bIns="45705"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10" tIns="45705" rIns="91410" bIns="45705"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6"/>
            <a:ext cx="2133600" cy="365125"/>
          </a:xfrm>
          <a:prstGeom prst="rect">
            <a:avLst/>
          </a:prstGeom>
        </p:spPr>
        <p:txBody>
          <a:bodyPr vert="horz" lIns="91410" tIns="45705" rIns="91410" bIns="45705" rtlCol="0" anchor="ctr"/>
          <a:lstStyle>
            <a:lvl1pPr algn="l">
              <a:defRPr sz="1200">
                <a:solidFill>
                  <a:schemeClr val="tx1">
                    <a:tint val="75000"/>
                  </a:schemeClr>
                </a:solidFill>
              </a:defRPr>
            </a:lvl1pPr>
          </a:lstStyle>
          <a:p>
            <a:fld id="{C165F4A7-6B63-4703-BD09-8D81E2CAAF02}" type="datetimeFigureOut">
              <a:rPr kumimoji="1" lang="ja-JP" altLang="en-US" smtClean="0"/>
              <a:pPr/>
              <a:t>2023/8/28</a:t>
            </a:fld>
            <a:endParaRPr kumimoji="1" lang="ja-JP" altLang="en-US"/>
          </a:p>
        </p:txBody>
      </p:sp>
      <p:sp>
        <p:nvSpPr>
          <p:cNvPr id="5" name="フッター プレースホルダー 4"/>
          <p:cNvSpPr>
            <a:spLocks noGrp="1"/>
          </p:cNvSpPr>
          <p:nvPr>
            <p:ph type="ftr" sz="quarter" idx="3"/>
          </p:nvPr>
        </p:nvSpPr>
        <p:spPr>
          <a:xfrm>
            <a:off x="3124200" y="6356356"/>
            <a:ext cx="2895600" cy="365125"/>
          </a:xfrm>
          <a:prstGeom prst="rect">
            <a:avLst/>
          </a:prstGeom>
        </p:spPr>
        <p:txBody>
          <a:bodyPr vert="horz" lIns="91410" tIns="45705" rIns="91410" bIns="4570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6"/>
            <a:ext cx="2133600" cy="365125"/>
          </a:xfrm>
          <a:prstGeom prst="rect">
            <a:avLst/>
          </a:prstGeom>
        </p:spPr>
        <p:txBody>
          <a:bodyPr vert="horz" lIns="91410" tIns="45705" rIns="91410" bIns="45705" rtlCol="0" anchor="ctr"/>
          <a:lstStyle>
            <a:lvl1pPr algn="r">
              <a:defRPr sz="1200">
                <a:solidFill>
                  <a:schemeClr val="tx1">
                    <a:tint val="75000"/>
                  </a:schemeClr>
                </a:solidFill>
              </a:defRPr>
            </a:lvl1pPr>
          </a:lstStyle>
          <a:p>
            <a:fld id="{6942C596-8E36-4F17-94CF-1A8DDA9E1BEF}" type="slidenum">
              <a:rPr kumimoji="1" lang="ja-JP" altLang="en-US" smtClean="0"/>
              <a:pPr/>
              <a:t>‹#›</a:t>
            </a:fld>
            <a:endParaRPr kumimoji="1" lang="ja-JP" altLang="en-US"/>
          </a:p>
        </p:txBody>
      </p:sp>
    </p:spTree>
    <p:extLst>
      <p:ext uri="{BB962C8B-B14F-4D97-AF65-F5344CB8AC3E}">
        <p14:creationId xmlns:p14="http://schemas.microsoft.com/office/powerpoint/2010/main" val="72248362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108" rtl="0" eaLnBrk="1" latinLnBrk="0" hangingPunct="1">
        <a:spcBef>
          <a:spcPct val="0"/>
        </a:spcBef>
        <a:buNone/>
        <a:defRPr kumimoji="1" sz="4400" kern="1200">
          <a:solidFill>
            <a:schemeClr val="tx1"/>
          </a:solidFill>
          <a:latin typeface="+mj-lt"/>
          <a:ea typeface="+mj-ea"/>
          <a:cs typeface="+mj-cs"/>
        </a:defRPr>
      </a:lvl1pPr>
    </p:titleStyle>
    <p:bodyStyle>
      <a:lvl1pPr marL="342790" indent="-342790" algn="l" defTabSz="91410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713" indent="-285657" algn="l" defTabSz="91410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635" indent="-228525" algn="l" defTabSz="914108"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599687" indent="-228525" algn="l" defTabSz="91410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6744" indent="-228525" algn="l" defTabSz="91410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3795" indent="-228525" algn="l" defTabSz="91410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0850" indent="-228525" algn="l" defTabSz="91410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7904" indent="-228525" algn="l" defTabSz="91410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4956" indent="-228525" algn="l" defTabSz="91410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108" rtl="0" eaLnBrk="1" latinLnBrk="0" hangingPunct="1">
        <a:defRPr kumimoji="1" sz="1800" kern="1200">
          <a:solidFill>
            <a:schemeClr val="tx1"/>
          </a:solidFill>
          <a:latin typeface="+mn-lt"/>
          <a:ea typeface="+mn-ea"/>
          <a:cs typeface="+mn-cs"/>
        </a:defRPr>
      </a:lvl1pPr>
      <a:lvl2pPr marL="457054" algn="l" defTabSz="914108" rtl="0" eaLnBrk="1" latinLnBrk="0" hangingPunct="1">
        <a:defRPr kumimoji="1" sz="1800" kern="1200">
          <a:solidFill>
            <a:schemeClr val="tx1"/>
          </a:solidFill>
          <a:latin typeface="+mn-lt"/>
          <a:ea typeface="+mn-ea"/>
          <a:cs typeface="+mn-cs"/>
        </a:defRPr>
      </a:lvl2pPr>
      <a:lvl3pPr marL="914108" algn="l" defTabSz="914108" rtl="0" eaLnBrk="1" latinLnBrk="0" hangingPunct="1">
        <a:defRPr kumimoji="1" sz="1800" kern="1200">
          <a:solidFill>
            <a:schemeClr val="tx1"/>
          </a:solidFill>
          <a:latin typeface="+mn-lt"/>
          <a:ea typeface="+mn-ea"/>
          <a:cs typeface="+mn-cs"/>
        </a:defRPr>
      </a:lvl3pPr>
      <a:lvl4pPr marL="1371160" algn="l" defTabSz="914108" rtl="0" eaLnBrk="1" latinLnBrk="0" hangingPunct="1">
        <a:defRPr kumimoji="1" sz="1800" kern="1200">
          <a:solidFill>
            <a:schemeClr val="tx1"/>
          </a:solidFill>
          <a:latin typeface="+mn-lt"/>
          <a:ea typeface="+mn-ea"/>
          <a:cs typeface="+mn-cs"/>
        </a:defRPr>
      </a:lvl4pPr>
      <a:lvl5pPr marL="1828215" algn="l" defTabSz="914108" rtl="0" eaLnBrk="1" latinLnBrk="0" hangingPunct="1">
        <a:defRPr kumimoji="1" sz="1800" kern="1200">
          <a:solidFill>
            <a:schemeClr val="tx1"/>
          </a:solidFill>
          <a:latin typeface="+mn-lt"/>
          <a:ea typeface="+mn-ea"/>
          <a:cs typeface="+mn-cs"/>
        </a:defRPr>
      </a:lvl5pPr>
      <a:lvl6pPr marL="2285270" algn="l" defTabSz="914108" rtl="0" eaLnBrk="1" latinLnBrk="0" hangingPunct="1">
        <a:defRPr kumimoji="1" sz="1800" kern="1200">
          <a:solidFill>
            <a:schemeClr val="tx1"/>
          </a:solidFill>
          <a:latin typeface="+mn-lt"/>
          <a:ea typeface="+mn-ea"/>
          <a:cs typeface="+mn-cs"/>
        </a:defRPr>
      </a:lvl6pPr>
      <a:lvl7pPr marL="2742321" algn="l" defTabSz="914108" rtl="0" eaLnBrk="1" latinLnBrk="0" hangingPunct="1">
        <a:defRPr kumimoji="1" sz="1800" kern="1200">
          <a:solidFill>
            <a:schemeClr val="tx1"/>
          </a:solidFill>
          <a:latin typeface="+mn-lt"/>
          <a:ea typeface="+mn-ea"/>
          <a:cs typeface="+mn-cs"/>
        </a:defRPr>
      </a:lvl7pPr>
      <a:lvl8pPr marL="3199375" algn="l" defTabSz="914108" rtl="0" eaLnBrk="1" latinLnBrk="0" hangingPunct="1">
        <a:defRPr kumimoji="1" sz="1800" kern="1200">
          <a:solidFill>
            <a:schemeClr val="tx1"/>
          </a:solidFill>
          <a:latin typeface="+mn-lt"/>
          <a:ea typeface="+mn-ea"/>
          <a:cs typeface="+mn-cs"/>
        </a:defRPr>
      </a:lvl8pPr>
      <a:lvl9pPr marL="3656430" algn="l" defTabSz="914108"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度付き 3">
            <a:extLst>
              <a:ext uri="{FF2B5EF4-FFF2-40B4-BE49-F238E27FC236}">
                <a16:creationId xmlns:a16="http://schemas.microsoft.com/office/drawing/2014/main" id="{9F5C5332-B811-DA15-D245-CC363CA25DFB}"/>
              </a:ext>
            </a:extLst>
          </p:cNvPr>
          <p:cNvSpPr/>
          <p:nvPr/>
        </p:nvSpPr>
        <p:spPr>
          <a:xfrm>
            <a:off x="0" y="-41189"/>
            <a:ext cx="9143998" cy="724009"/>
          </a:xfrm>
          <a:prstGeom prst="bevel">
            <a:avLst/>
          </a:prstGeom>
          <a:solidFill>
            <a:srgbClr val="0070C0"/>
          </a:solidFill>
          <a:ln w="12700" cap="flat" cmpd="sng" algn="ctr">
            <a:solidFill>
              <a:srgbClr val="4472C4">
                <a:shade val="15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0" cap="none" spc="0" normalizeH="0" baseline="0" noProof="0" dirty="0">
                <a:ln>
                  <a:noFill/>
                </a:ln>
                <a:solidFill>
                  <a:prstClr val="white"/>
                </a:solidFill>
                <a:effectLst/>
                <a:uLnTx/>
                <a:uFillTx/>
                <a:latin typeface="Calibri"/>
                <a:ea typeface="游ゴシック" panose="020B0400000000000000" pitchFamily="50" charset="-128"/>
                <a:cs typeface="+mn-cs"/>
              </a:rPr>
              <a:t>～</a:t>
            </a:r>
            <a:r>
              <a:rPr kumimoji="1" lang="ja-JP" altLang="en-US" sz="3200" b="0" i="0" u="none" strike="noStrike" kern="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rPr>
              <a:t>第六次薬物乱用防止五か年戦略</a:t>
            </a:r>
            <a:r>
              <a:rPr kumimoji="1" lang="ja-JP" altLang="en-US" sz="3200" b="1" i="0" u="none" strike="noStrike" kern="0" cap="none" spc="0" normalizeH="0" baseline="0" noProof="0" dirty="0">
                <a:ln>
                  <a:noFill/>
                </a:ln>
                <a:solidFill>
                  <a:prstClr val="white"/>
                </a:solidFill>
                <a:effectLst/>
                <a:uLnTx/>
                <a:uFillTx/>
                <a:latin typeface="Calibri"/>
                <a:ea typeface="游ゴシック" panose="020B0400000000000000" pitchFamily="50" charset="-128"/>
                <a:cs typeface="+mn-cs"/>
              </a:rPr>
              <a:t>～</a:t>
            </a:r>
          </a:p>
        </p:txBody>
      </p:sp>
      <p:sp>
        <p:nvSpPr>
          <p:cNvPr id="5" name="テキスト ボックス 4">
            <a:extLst>
              <a:ext uri="{FF2B5EF4-FFF2-40B4-BE49-F238E27FC236}">
                <a16:creationId xmlns:a16="http://schemas.microsoft.com/office/drawing/2014/main" id="{9A157ACC-6458-9046-27EC-24226CA6A39F}"/>
              </a:ext>
            </a:extLst>
          </p:cNvPr>
          <p:cNvSpPr txBox="1"/>
          <p:nvPr/>
        </p:nvSpPr>
        <p:spPr>
          <a:xfrm>
            <a:off x="93784" y="791205"/>
            <a:ext cx="4149970" cy="523220"/>
          </a:xfrm>
          <a:prstGeom prst="rect">
            <a:avLst/>
          </a:prstGeom>
          <a:noFill/>
        </p:spPr>
        <p:txBody>
          <a:bodyPr wrap="square" rtlCol="0">
            <a:spAutoFit/>
          </a:bodyPr>
          <a:lstStyle/>
          <a:p>
            <a:r>
              <a:rPr kumimoji="1" lang="en-US" altLang="ja-JP" sz="2800" dirty="0">
                <a:latin typeface="HGP創英角ﾎﾟｯﾌﾟ体" panose="040B0A00000000000000" pitchFamily="50" charset="-128"/>
                <a:ea typeface="HGP創英角ﾎﾟｯﾌﾟ体" panose="040B0A00000000000000" pitchFamily="50" charset="-128"/>
              </a:rPr>
              <a:t>【</a:t>
            </a:r>
            <a:r>
              <a:rPr kumimoji="1" lang="ja-JP" altLang="en-US" sz="2800" dirty="0">
                <a:latin typeface="HGP創英角ﾎﾟｯﾌﾟ体" panose="040B0A00000000000000" pitchFamily="50" charset="-128"/>
                <a:ea typeface="HGP創英角ﾎﾟｯﾌﾟ体" panose="040B0A00000000000000" pitchFamily="50" charset="-128"/>
              </a:rPr>
              <a:t>戦略策定上の重要項目</a:t>
            </a:r>
            <a:r>
              <a:rPr kumimoji="1" lang="en-US" altLang="ja-JP" sz="2800" dirty="0">
                <a:latin typeface="HGP創英角ﾎﾟｯﾌﾟ体" panose="040B0A00000000000000" pitchFamily="50" charset="-128"/>
                <a:ea typeface="HGP創英角ﾎﾟｯﾌﾟ体" panose="040B0A00000000000000" pitchFamily="50" charset="-128"/>
              </a:rPr>
              <a:t>】</a:t>
            </a:r>
            <a:endParaRPr kumimoji="1" lang="ja-JP" altLang="en-US" sz="2800" dirty="0">
              <a:latin typeface="HGP創英角ﾎﾟｯﾌﾟ体" panose="040B0A00000000000000" pitchFamily="50" charset="-128"/>
              <a:ea typeface="HGP創英角ﾎﾟｯﾌﾟ体" panose="040B0A00000000000000" pitchFamily="50" charset="-128"/>
            </a:endParaRPr>
          </a:p>
        </p:txBody>
      </p:sp>
      <p:sp>
        <p:nvSpPr>
          <p:cNvPr id="7" name="テキスト ボックス 6">
            <a:extLst>
              <a:ext uri="{FF2B5EF4-FFF2-40B4-BE49-F238E27FC236}">
                <a16:creationId xmlns:a16="http://schemas.microsoft.com/office/drawing/2014/main" id="{FB55D1D0-7900-3F61-EE07-E671B8604F3E}"/>
              </a:ext>
            </a:extLst>
          </p:cNvPr>
          <p:cNvSpPr txBox="1"/>
          <p:nvPr/>
        </p:nvSpPr>
        <p:spPr>
          <a:xfrm>
            <a:off x="281354" y="1314425"/>
            <a:ext cx="7924799" cy="5386090"/>
          </a:xfrm>
          <a:prstGeom prst="rect">
            <a:avLst/>
          </a:prstGeom>
          <a:noFill/>
        </p:spPr>
        <p:txBody>
          <a:bodyPr wrap="square">
            <a:spAutoFit/>
          </a:bodyPr>
          <a:lstStyle/>
          <a:p>
            <a:r>
              <a:rPr lang="ja-JP" altLang="en-US" sz="2400" dirty="0">
                <a:solidFill>
                  <a:srgbClr val="C00000"/>
                </a:solidFill>
                <a:latin typeface="HGP創英角ｺﾞｼｯｸUB" panose="020B0900000000000000" pitchFamily="50" charset="-128"/>
                <a:ea typeface="HGP創英角ｺﾞｼｯｸUB" panose="020B0900000000000000" pitchFamily="50" charset="-128"/>
              </a:rPr>
              <a:t>（１）大麻乱用期への総合的な対策の強化</a:t>
            </a:r>
            <a:endParaRPr lang="en-US" altLang="ja-JP" sz="2400" dirty="0"/>
          </a:p>
          <a:p>
            <a:r>
              <a:rPr lang="ja-JP" altLang="en-US" i="1" dirty="0"/>
              <a:t>（最近の傾向）</a:t>
            </a:r>
            <a:endParaRPr lang="en-US" altLang="ja-JP" i="1" dirty="0"/>
          </a:p>
          <a:p>
            <a:r>
              <a:rPr lang="ja-JP" altLang="en-US" i="1" dirty="0"/>
              <a:t>・大麻事犯</a:t>
            </a:r>
            <a:r>
              <a:rPr lang="ja-JP" altLang="en-US" sz="1600" i="1" dirty="0"/>
              <a:t>（特に</a:t>
            </a:r>
            <a:r>
              <a:rPr lang="en-US" altLang="ja-JP" sz="1600" i="1" dirty="0"/>
              <a:t>30</a:t>
            </a:r>
            <a:r>
              <a:rPr lang="ja-JP" altLang="en-US" sz="1600" i="1" dirty="0"/>
              <a:t>歳未満）</a:t>
            </a:r>
            <a:r>
              <a:rPr lang="ja-JP" altLang="en-US" i="1" dirty="0"/>
              <a:t>の著しい増加傾向（図）</a:t>
            </a:r>
            <a:endParaRPr lang="en-US" altLang="ja-JP" i="1" dirty="0"/>
          </a:p>
          <a:p>
            <a:r>
              <a:rPr lang="ja-JP" altLang="en-US" i="1" dirty="0"/>
              <a:t>・インターネットなどによる誤情報の流布</a:t>
            </a:r>
            <a:endParaRPr lang="en-US" altLang="ja-JP" i="1" dirty="0"/>
          </a:p>
          <a:p>
            <a:r>
              <a:rPr lang="ja-JP" altLang="en-US" i="1" dirty="0"/>
              <a:t>・諸外国における合法化の風潮</a:t>
            </a:r>
            <a:endParaRPr lang="en-US" altLang="ja-JP" i="1" dirty="0"/>
          </a:p>
          <a:p>
            <a:endParaRPr lang="en-US" altLang="ja-JP" i="1" dirty="0"/>
          </a:p>
          <a:p>
            <a:r>
              <a:rPr lang="ja-JP" altLang="en-US" sz="2000" dirty="0">
                <a:latin typeface="HGP創英角ｺﾞｼｯｸUB" panose="020B0900000000000000" pitchFamily="50" charset="-128"/>
                <a:ea typeface="HGP創英角ｺﾞｼｯｸUB" panose="020B0900000000000000" pitchFamily="50" charset="-128"/>
              </a:rPr>
              <a:t>〇大麻乱用防止の規範意識を向上させる</a:t>
            </a:r>
            <a:endParaRPr lang="en-US" altLang="ja-JP" sz="2000" dirty="0">
              <a:latin typeface="HGP創英角ｺﾞｼｯｸUB" panose="020B0900000000000000" pitchFamily="50" charset="-128"/>
              <a:ea typeface="HGP創英角ｺﾞｼｯｸUB" panose="020B0900000000000000" pitchFamily="50" charset="-128"/>
            </a:endParaRPr>
          </a:p>
          <a:p>
            <a:r>
              <a:rPr lang="ja-JP" altLang="en-US" sz="2000" dirty="0">
                <a:latin typeface="HGP創英角ｺﾞｼｯｸUB" panose="020B0900000000000000" pitchFamily="50" charset="-128"/>
                <a:ea typeface="HGP創英角ｺﾞｼｯｸUB" panose="020B0900000000000000" pitchFamily="50" charset="-128"/>
              </a:rPr>
              <a:t>　ためより一層の啓発活動の強化</a:t>
            </a:r>
            <a:endParaRPr lang="en-US" altLang="ja-JP" sz="2000" dirty="0">
              <a:latin typeface="HGP創英角ｺﾞｼｯｸUB" panose="020B0900000000000000" pitchFamily="50" charset="-128"/>
              <a:ea typeface="HGP創英角ｺﾞｼｯｸUB" panose="020B0900000000000000" pitchFamily="50" charset="-128"/>
            </a:endParaRPr>
          </a:p>
          <a:p>
            <a:r>
              <a:rPr lang="ja-JP" altLang="en-US" sz="2000" dirty="0">
                <a:latin typeface="HGP創英角ｺﾞｼｯｸUB" panose="020B0900000000000000" pitchFamily="50" charset="-128"/>
                <a:ea typeface="HGP創英角ｺﾞｼｯｸUB" panose="020B0900000000000000" pitchFamily="50" charset="-128"/>
              </a:rPr>
              <a:t>〇再乱用対策における、大麻に特化した</a:t>
            </a:r>
            <a:endParaRPr lang="en-US" altLang="ja-JP" sz="2000" dirty="0">
              <a:latin typeface="HGP創英角ｺﾞｼｯｸUB" panose="020B0900000000000000" pitchFamily="50" charset="-128"/>
              <a:ea typeface="HGP創英角ｺﾞｼｯｸUB" panose="020B0900000000000000" pitchFamily="50" charset="-128"/>
            </a:endParaRPr>
          </a:p>
          <a:p>
            <a:r>
              <a:rPr lang="ja-JP" altLang="en-US" sz="2000" dirty="0">
                <a:latin typeface="HGP創英角ｺﾞｼｯｸUB" panose="020B0900000000000000" pitchFamily="50" charset="-128"/>
                <a:ea typeface="HGP創英角ｺﾞｼｯｸUB" panose="020B0900000000000000" pitchFamily="50" charset="-128"/>
              </a:rPr>
              <a:t>　取組</a:t>
            </a:r>
            <a:endParaRPr lang="en-US" altLang="ja-JP" sz="2000" dirty="0">
              <a:latin typeface="HGP創英角ｺﾞｼｯｸUB" panose="020B0900000000000000" pitchFamily="50" charset="-128"/>
              <a:ea typeface="HGP創英角ｺﾞｼｯｸUB" panose="020B0900000000000000" pitchFamily="50" charset="-128"/>
            </a:endParaRPr>
          </a:p>
          <a:p>
            <a:pPr algn="l"/>
            <a:r>
              <a:rPr lang="ja-JP" altLang="en-US" sz="2000" b="0" i="0" u="none" strike="noStrike" baseline="0" dirty="0">
                <a:latin typeface="HGP創英角ｺﾞｼｯｸUB" panose="020B0900000000000000" pitchFamily="50" charset="-128"/>
                <a:ea typeface="HGP創英角ｺﾞｼｯｸUB" panose="020B0900000000000000" pitchFamily="50" charset="-128"/>
              </a:rPr>
              <a:t>〇栽培事犯、密輸事犯の取締りなど、</a:t>
            </a:r>
            <a:endParaRPr lang="en-US" altLang="ja-JP" sz="2000" b="0" i="0" u="none" strike="noStrike" baseline="0" dirty="0">
              <a:latin typeface="HGP創英角ｺﾞｼｯｸUB" panose="020B0900000000000000" pitchFamily="50" charset="-128"/>
              <a:ea typeface="HGP創英角ｺﾞｼｯｸUB" panose="020B0900000000000000" pitchFamily="50" charset="-128"/>
            </a:endParaRPr>
          </a:p>
          <a:p>
            <a:pPr algn="l"/>
            <a:r>
              <a:rPr lang="ja-JP" altLang="en-US" sz="2000" dirty="0">
                <a:latin typeface="HGP創英角ｺﾞｼｯｸUB" panose="020B0900000000000000" pitchFamily="50" charset="-128"/>
                <a:ea typeface="HGP創英角ｺﾞｼｯｸUB" panose="020B0900000000000000" pitchFamily="50" charset="-128"/>
              </a:rPr>
              <a:t>　</a:t>
            </a:r>
            <a:r>
              <a:rPr lang="ja-JP" altLang="en-US" sz="2000" b="0" i="0" u="none" strike="noStrike" baseline="0" dirty="0">
                <a:latin typeface="HGP創英角ｺﾞｼｯｸUB" panose="020B0900000000000000" pitchFamily="50" charset="-128"/>
                <a:ea typeface="HGP創英角ｺﾞｼｯｸUB" panose="020B0900000000000000" pitchFamily="50" charset="-128"/>
              </a:rPr>
              <a:t>供給遮断の観点から、関係省庁の連携</a:t>
            </a:r>
            <a:endParaRPr lang="en-US" altLang="ja-JP" sz="2000" b="0" i="0" u="none" strike="noStrike" baseline="0" dirty="0">
              <a:latin typeface="HGP創英角ｺﾞｼｯｸUB" panose="020B0900000000000000" pitchFamily="50" charset="-128"/>
              <a:ea typeface="HGP創英角ｺﾞｼｯｸUB" panose="020B0900000000000000" pitchFamily="50" charset="-128"/>
            </a:endParaRPr>
          </a:p>
          <a:p>
            <a:pPr algn="l"/>
            <a:r>
              <a:rPr lang="ja-JP" altLang="en-US" sz="2000" dirty="0">
                <a:latin typeface="HGP創英角ｺﾞｼｯｸUB" panose="020B0900000000000000" pitchFamily="50" charset="-128"/>
                <a:ea typeface="HGP創英角ｺﾞｼｯｸUB" panose="020B0900000000000000" pitchFamily="50" charset="-128"/>
              </a:rPr>
              <a:t>　</a:t>
            </a:r>
            <a:r>
              <a:rPr lang="ja-JP" altLang="en-US" sz="2000" b="0" i="0" u="none" strike="noStrike" baseline="0" dirty="0">
                <a:latin typeface="HGP創英角ｺﾞｼｯｸUB" panose="020B0900000000000000" pitchFamily="50" charset="-128"/>
                <a:ea typeface="HGP創英角ｺﾞｼｯｸUB" panose="020B0900000000000000" pitchFamily="50" charset="-128"/>
              </a:rPr>
              <a:t>による取締強化</a:t>
            </a:r>
            <a:endParaRPr lang="en-US" altLang="ja-JP" sz="2000" dirty="0">
              <a:latin typeface="HGP創英角ｺﾞｼｯｸUB" panose="020B0900000000000000" pitchFamily="50" charset="-128"/>
              <a:ea typeface="HGP創英角ｺﾞｼｯｸUB" panose="020B0900000000000000" pitchFamily="50" charset="-128"/>
            </a:endParaRPr>
          </a:p>
          <a:p>
            <a:endParaRPr lang="en-US" altLang="ja-JP" dirty="0"/>
          </a:p>
          <a:p>
            <a:r>
              <a:rPr lang="ja-JP" altLang="en-US" dirty="0"/>
              <a:t>（２）再乱用防止対策における関係機関の連携した“息の長い支援”の強化</a:t>
            </a:r>
            <a:endParaRPr lang="en-US" altLang="ja-JP" dirty="0"/>
          </a:p>
          <a:p>
            <a:r>
              <a:rPr lang="ja-JP" altLang="en-US" sz="1800" b="0" i="0" u="none" strike="noStrike" baseline="0" dirty="0">
                <a:latin typeface="MS-Gothic"/>
              </a:rPr>
              <a:t>（３）サイバー空間を利用した薬物密売の取締りの強化</a:t>
            </a:r>
            <a:endParaRPr lang="en-US" altLang="ja-JP" sz="1800" b="0" i="0" u="none" strike="noStrike" baseline="0" dirty="0">
              <a:latin typeface="MS-Gothic"/>
            </a:endParaRPr>
          </a:p>
          <a:p>
            <a:r>
              <a:rPr lang="ja-JP" altLang="en-US" sz="1800" b="0" i="0" u="none" strike="noStrike" baseline="0" dirty="0">
                <a:latin typeface="MS-Gothic"/>
              </a:rPr>
              <a:t>（４）国際的な人の往来増加への対応強化</a:t>
            </a:r>
            <a:endParaRPr lang="en-US" altLang="ja-JP" sz="1800" b="0" i="0" u="none" strike="noStrike" baseline="0" dirty="0">
              <a:latin typeface="MS-Gothic"/>
            </a:endParaRPr>
          </a:p>
          <a:p>
            <a:r>
              <a:rPr lang="ja-JP" altLang="en-US" sz="1800" b="0" i="0" u="none" strike="noStrike" baseline="0" dirty="0">
                <a:latin typeface="MS-Gothic"/>
              </a:rPr>
              <a:t>（５）薬物乱用政策についての国際社会との連携・協力強化と積極的な発信</a:t>
            </a:r>
            <a:endParaRPr lang="en-US" altLang="ja-JP" dirty="0">
              <a:latin typeface="MS-Gothic"/>
            </a:endParaRPr>
          </a:p>
        </p:txBody>
      </p:sp>
      <p:pic>
        <p:nvPicPr>
          <p:cNvPr id="9" name="図 8">
            <a:extLst>
              <a:ext uri="{FF2B5EF4-FFF2-40B4-BE49-F238E27FC236}">
                <a16:creationId xmlns:a16="http://schemas.microsoft.com/office/drawing/2014/main" id="{70C4D436-22FE-62BE-BF17-D8C9FC496351}"/>
              </a:ext>
            </a:extLst>
          </p:cNvPr>
          <p:cNvPicPr>
            <a:picLocks noChangeAspect="1"/>
          </p:cNvPicPr>
          <p:nvPr/>
        </p:nvPicPr>
        <p:blipFill>
          <a:blip r:embed="rId2"/>
          <a:stretch>
            <a:fillRect/>
          </a:stretch>
        </p:blipFill>
        <p:spPr>
          <a:xfrm>
            <a:off x="4849246" y="2250831"/>
            <a:ext cx="4294751" cy="3221063"/>
          </a:xfrm>
          <a:prstGeom prst="rect">
            <a:avLst/>
          </a:prstGeom>
        </p:spPr>
      </p:pic>
    </p:spTree>
    <p:extLst>
      <p:ext uri="{BB962C8B-B14F-4D97-AF65-F5344CB8AC3E}">
        <p14:creationId xmlns:p14="http://schemas.microsoft.com/office/powerpoint/2010/main" val="1830795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6619631" y="696591"/>
            <a:ext cx="2524367" cy="338512"/>
          </a:xfrm>
          <a:prstGeom prst="rect">
            <a:avLst/>
          </a:prstGeom>
          <a:noFill/>
        </p:spPr>
        <p:txBody>
          <a:bodyPr wrap="square" lIns="91398" tIns="45699" rIns="91398" bIns="45699"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0" i="0" u="none" strike="noStrike" kern="1200" cap="none" spc="0" normalizeH="0" baseline="0" noProof="0" dirty="0">
                <a:ln>
                  <a:noFill/>
                </a:ln>
                <a:solidFill>
                  <a:prstClr val="black"/>
                </a:solidFill>
                <a:effectLst/>
                <a:uLnTx/>
                <a:uFillTx/>
                <a:latin typeface="HGP創英角ﾎﾟｯﾌﾟ体" panose="040B0A00000000000000" pitchFamily="50" charset="-128"/>
                <a:ea typeface="HGP創英角ﾎﾟｯﾌﾟ体" panose="040B0A00000000000000" pitchFamily="50" charset="-128"/>
                <a:cs typeface="+mn-cs"/>
              </a:rPr>
              <a:t>令和５（２０２３）年８月）　　　　　　　　　　　　　　　　　　　　　　　　　　　　　　　　</a:t>
            </a:r>
          </a:p>
        </p:txBody>
      </p:sp>
      <p:sp>
        <p:nvSpPr>
          <p:cNvPr id="21" name="テキスト ボックス 20">
            <a:extLst>
              <a:ext uri="{FF2B5EF4-FFF2-40B4-BE49-F238E27FC236}">
                <a16:creationId xmlns:a16="http://schemas.microsoft.com/office/drawing/2014/main" id="{4A502148-EBEC-4103-9821-806EE3CD91B8}"/>
              </a:ext>
            </a:extLst>
          </p:cNvPr>
          <p:cNvSpPr txBox="1"/>
          <p:nvPr/>
        </p:nvSpPr>
        <p:spPr>
          <a:xfrm>
            <a:off x="148375" y="1240153"/>
            <a:ext cx="8847247" cy="5201424"/>
          </a:xfrm>
          <a:prstGeom prst="rect">
            <a:avLst/>
          </a:prstGeom>
          <a:noFill/>
        </p:spPr>
        <p:txBody>
          <a:bodyPr wrap="square" rtlCol="0">
            <a:spAutoFit/>
          </a:bodyPr>
          <a:lstStyle/>
          <a:p>
            <a:pPr marL="803275" marR="0" lvl="0" indent="-803275"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目標１　青少年を中心とした広報・啓発を通じた国民全体の規範意識の向上による</a:t>
            </a:r>
            <a:r>
              <a:rPr kumimoji="1" lang="ja-JP" altLang="en-US" sz="2800" b="0" i="0" u="none" strike="noStrike" kern="1200" cap="none" spc="0" normalizeH="0" baseline="0" noProof="0" dirty="0">
                <a:ln>
                  <a:noFill/>
                </a:ln>
                <a:solidFill>
                  <a:srgbClr val="C00000"/>
                </a:solidFill>
                <a:effectLst/>
                <a:uLnTx/>
                <a:uFillTx/>
                <a:latin typeface="HGP創英角ｺﾞｼｯｸUB" panose="020B0900000000000000" pitchFamily="50" charset="-128"/>
                <a:ea typeface="HGP創英角ｺﾞｼｯｸUB" panose="020B0900000000000000" pitchFamily="50" charset="-128"/>
                <a:cs typeface="+mn-cs"/>
              </a:rPr>
              <a:t>薬物乱用未然防止　</a:t>
            </a:r>
            <a:endParaRPr kumimoji="1" lang="en-US" altLang="ja-JP" sz="2800" b="0" i="0" u="none" strike="noStrike" kern="1200" cap="none" spc="0" normalizeH="0" baseline="0" noProof="0" dirty="0">
              <a:ln>
                <a:noFill/>
              </a:ln>
              <a:solidFill>
                <a:srgbClr val="C00000"/>
              </a:solidFill>
              <a:effectLst/>
              <a:uLnTx/>
              <a:uFillTx/>
              <a:latin typeface="HGP創英角ｺﾞｼｯｸUB" panose="020B0900000000000000" pitchFamily="50" charset="-128"/>
              <a:ea typeface="HGP創英角ｺﾞｼｯｸUB" panose="020B0900000000000000" pitchFamily="50" charset="-128"/>
              <a:cs typeface="+mn-cs"/>
            </a:endParaRPr>
          </a:p>
          <a:p>
            <a:pPr marL="803275" marR="0" lvl="0" indent="-803275" algn="l" defTabSz="457200" rtl="0" eaLnBrk="1" fontAlgn="auto" latinLnBrk="0" hangingPunct="1">
              <a:lnSpc>
                <a:spcPct val="100000"/>
              </a:lnSpc>
              <a:spcBef>
                <a:spcPts val="0"/>
              </a:spcBef>
              <a:spcAft>
                <a:spcPts val="0"/>
              </a:spcAft>
              <a:buClrTx/>
              <a:buSzTx/>
              <a:buFontTx/>
              <a:buNone/>
              <a:tabLst/>
              <a:defRPr/>
            </a:pPr>
            <a:r>
              <a:rPr kumimoji="1" lang="ja-JP" altLang="en-US" sz="1200" noProof="0" dirty="0">
                <a:solidFill>
                  <a:prstClr val="black"/>
                </a:solidFill>
                <a:latin typeface="HGP創英角ｺﾞｼｯｸUB" panose="020B0900000000000000" pitchFamily="50" charset="-128"/>
                <a:ea typeface="HGP創英角ｺﾞｼｯｸUB" panose="020B0900000000000000" pitchFamily="50" charset="-128"/>
              </a:rPr>
              <a:t>　　　　　</a:t>
            </a:r>
            <a:endParaRPr kumimoji="1" lang="en-US" altLang="ja-JP" sz="1200" noProof="0" dirty="0">
              <a:solidFill>
                <a:prstClr val="black"/>
              </a:solidFill>
              <a:latin typeface="HGP創英角ｺﾞｼｯｸUB" panose="020B0900000000000000" pitchFamily="50" charset="-128"/>
              <a:ea typeface="HGP創英角ｺﾞｼｯｸUB" panose="020B0900000000000000" pitchFamily="50" charset="-128"/>
            </a:endParaRPr>
          </a:p>
          <a:p>
            <a:pPr marL="803275" marR="0" lvl="0" indent="-803275" algn="l" defTabSz="457200" rtl="0" eaLnBrk="1" fontAlgn="auto" latinLnBrk="0" hangingPunct="1">
              <a:lnSpc>
                <a:spcPct val="100000"/>
              </a:lnSpc>
              <a:spcBef>
                <a:spcPts val="0"/>
              </a:spcBef>
              <a:spcAft>
                <a:spcPts val="0"/>
              </a:spcAft>
              <a:buClrTx/>
              <a:buSzTx/>
              <a:buFontTx/>
              <a:buNone/>
              <a:tabLst/>
              <a:defRPr/>
            </a:pPr>
            <a:r>
              <a:rPr kumimoji="1" lang="en-US" altLang="ja-JP" sz="2800" b="0" i="0" u="none" strike="noStrike" kern="1200" cap="none" spc="0" normalizeH="0" baseline="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  </a:t>
            </a:r>
            <a:r>
              <a:rPr kumimoji="1" lang="ja-JP" altLang="en-US" sz="2800" b="0" i="0" u="none" strike="noStrike" kern="1200" cap="none" spc="0" normalizeH="0" baseline="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　</a:t>
            </a:r>
            <a:r>
              <a:rPr kumimoji="1" lang="ja-JP" altLang="en-US" sz="28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①</a:t>
            </a:r>
            <a:r>
              <a:rPr kumimoji="1" lang="ja-JP" altLang="en-US" sz="2800" b="0" i="0" u="none" strike="noStrike" kern="1200" cap="none" spc="0" normalizeH="0" baseline="0" noProof="0" dirty="0">
                <a:ln>
                  <a:noFill/>
                </a:ln>
                <a:solidFill>
                  <a:srgbClr val="C00000"/>
                </a:solidFill>
                <a:effectLst/>
                <a:uLnTx/>
                <a:uFillTx/>
                <a:latin typeface="HGP創英角ｺﾞｼｯｸUB" panose="020B0900000000000000" pitchFamily="50" charset="-128"/>
                <a:ea typeface="HGP創英角ｺﾞｼｯｸUB" panose="020B0900000000000000" pitchFamily="50" charset="-128"/>
                <a:cs typeface="+mn-cs"/>
              </a:rPr>
              <a:t>学校における薬物乱用防止教育及び啓発の充実</a:t>
            </a:r>
            <a:endParaRPr kumimoji="1" lang="en-US" altLang="ja-JP" sz="2800" b="0" i="0" u="none" strike="noStrike" kern="1200" cap="none" spc="0" normalizeH="0" baseline="0" noProof="0" dirty="0">
              <a:ln>
                <a:noFill/>
              </a:ln>
              <a:solidFill>
                <a:srgbClr val="C00000"/>
              </a:solidFill>
              <a:effectLst/>
              <a:uLnTx/>
              <a:uFillTx/>
              <a:latin typeface="HGP創英角ｺﾞｼｯｸUB" panose="020B0900000000000000" pitchFamily="50" charset="-128"/>
              <a:ea typeface="HGP創英角ｺﾞｼｯｸUB" panose="020B0900000000000000" pitchFamily="50" charset="-128"/>
              <a:cs typeface="+mn-cs"/>
            </a:endParaRPr>
          </a:p>
          <a:p>
            <a:pPr marL="803275" marR="0" lvl="0" indent="-803275" algn="l" defTabSz="457200" rtl="0" eaLnBrk="1" fontAlgn="auto" latinLnBrk="0" hangingPunct="1">
              <a:lnSpc>
                <a:spcPct val="100000"/>
              </a:lnSpc>
              <a:spcBef>
                <a:spcPts val="0"/>
              </a:spcBef>
              <a:spcAft>
                <a:spcPts val="0"/>
              </a:spcAft>
              <a:buClrTx/>
              <a:buSzTx/>
              <a:buFontTx/>
              <a:buNone/>
              <a:tabLst/>
              <a:defRPr/>
            </a:pPr>
            <a:r>
              <a:rPr kumimoji="1" lang="ja-JP" altLang="en-US" sz="2800" dirty="0">
                <a:solidFill>
                  <a:prstClr val="black"/>
                </a:solidFill>
                <a:latin typeface="HGP創英角ｺﾞｼｯｸUB" panose="020B0900000000000000" pitchFamily="50" charset="-128"/>
                <a:ea typeface="HGP創英角ｺﾞｼｯｸUB" panose="020B0900000000000000" pitchFamily="50" charset="-128"/>
              </a:rPr>
              <a:t>　　②</a:t>
            </a:r>
            <a:r>
              <a:rPr kumimoji="1" lang="ja-JP" altLang="en-US" sz="28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有職・無職少年に対する啓発の強化</a:t>
            </a:r>
            <a:endParaRPr kumimoji="1" lang="en-US" altLang="ja-JP" sz="28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endParaRPr>
          </a:p>
          <a:p>
            <a:pPr marL="803275" marR="0" lvl="0" indent="-803275" algn="l" defTabSz="457200" rtl="0" eaLnBrk="1" fontAlgn="auto" latinLnBrk="0" hangingPunct="1">
              <a:lnSpc>
                <a:spcPct val="100000"/>
              </a:lnSpc>
              <a:spcBef>
                <a:spcPts val="0"/>
              </a:spcBef>
              <a:spcAft>
                <a:spcPts val="0"/>
              </a:spcAft>
              <a:buClrTx/>
              <a:buSzTx/>
              <a:buFontTx/>
              <a:buNone/>
              <a:tabLst/>
              <a:defRPr/>
            </a:pPr>
            <a:r>
              <a:rPr kumimoji="1" lang="ja-JP" altLang="en-US" sz="2800" dirty="0">
                <a:solidFill>
                  <a:prstClr val="black"/>
                </a:solidFill>
                <a:latin typeface="HGP創英角ｺﾞｼｯｸUB" panose="020B0900000000000000" pitchFamily="50" charset="-128"/>
                <a:ea typeface="HGP創英角ｺﾞｼｯｸUB" panose="020B0900000000000000" pitchFamily="50" charset="-128"/>
              </a:rPr>
              <a:t>　　③海外渡航者に対する広報・啓発活動の推進</a:t>
            </a:r>
            <a:endParaRPr kumimoji="1" lang="en-US" altLang="ja-JP" sz="2800" dirty="0">
              <a:solidFill>
                <a:prstClr val="black"/>
              </a:solidFill>
              <a:latin typeface="HGP創英角ｺﾞｼｯｸUB" panose="020B0900000000000000" pitchFamily="50" charset="-128"/>
              <a:ea typeface="HGP創英角ｺﾞｼｯｸUB" panose="020B0900000000000000" pitchFamily="50" charset="-128"/>
            </a:endParaRPr>
          </a:p>
          <a:p>
            <a:pPr marL="803275" marR="0" lvl="0" indent="-803275"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　　④国民全体の規範意識の向上に向けた広報・啓発</a:t>
            </a:r>
            <a:endParaRPr kumimoji="1" lang="en-US" altLang="ja-JP" sz="28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endParaRPr>
          </a:p>
          <a:p>
            <a:pPr marL="803275" marR="0" lvl="0" indent="-803275" algn="l" defTabSz="457200" rtl="0" eaLnBrk="1" fontAlgn="auto" latinLnBrk="0" hangingPunct="1">
              <a:lnSpc>
                <a:spcPct val="100000"/>
              </a:lnSpc>
              <a:spcBef>
                <a:spcPts val="0"/>
              </a:spcBef>
              <a:spcAft>
                <a:spcPts val="0"/>
              </a:spcAft>
              <a:buClrTx/>
              <a:buSzTx/>
              <a:buFontTx/>
              <a:buNone/>
              <a:tabLst/>
              <a:defRPr/>
            </a:pPr>
            <a:r>
              <a:rPr kumimoji="1" lang="ja-JP" altLang="en-US" sz="2800" dirty="0">
                <a:solidFill>
                  <a:prstClr val="black"/>
                </a:solidFill>
                <a:latin typeface="HGP創英角ｺﾞｼｯｸUB" panose="020B0900000000000000" pitchFamily="50" charset="-128"/>
                <a:ea typeface="HGP創英角ｺﾞｼｯｸUB" panose="020B0900000000000000" pitchFamily="50" charset="-128"/>
              </a:rPr>
              <a:t>　　 </a:t>
            </a:r>
            <a:r>
              <a:rPr kumimoji="1" lang="ja-JP" altLang="en-US" sz="28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活動の推進</a:t>
            </a:r>
            <a:endParaRPr kumimoji="1" lang="en-US" altLang="ja-JP" sz="28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endParaRPr>
          </a:p>
          <a:p>
            <a:pPr marL="803275" marR="0" lvl="0" indent="-803275" algn="l" defTabSz="457200" rtl="0" eaLnBrk="1" fontAlgn="auto" latinLnBrk="0" hangingPunct="1">
              <a:lnSpc>
                <a:spcPct val="100000"/>
              </a:lnSpc>
              <a:spcBef>
                <a:spcPts val="0"/>
              </a:spcBef>
              <a:spcAft>
                <a:spcPts val="0"/>
              </a:spcAft>
              <a:buClrTx/>
              <a:buSzTx/>
              <a:buFontTx/>
              <a:buNone/>
              <a:tabLst/>
              <a:defRPr/>
            </a:pPr>
            <a:r>
              <a:rPr kumimoji="1" lang="ja-JP" altLang="en-US" sz="2800" dirty="0">
                <a:solidFill>
                  <a:prstClr val="black"/>
                </a:solidFill>
                <a:latin typeface="HGP創英角ｺﾞｼｯｸUB" panose="020B0900000000000000" pitchFamily="50" charset="-128"/>
                <a:ea typeface="HGP創英角ｺﾞｼｯｸUB" panose="020B0900000000000000" pitchFamily="50" charset="-128"/>
              </a:rPr>
              <a:t>　</a:t>
            </a: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03275" marR="0" lvl="0" indent="-803275"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目標２　</a:t>
            </a:r>
            <a:r>
              <a:rPr kumimoji="1" lang="ja-JP" altLang="en-US" sz="2400" b="0" i="0" u="none" strike="noStrike" kern="1200" cap="none" spc="0" normalizeH="0" baseline="0" noProof="0" dirty="0">
                <a:ln>
                  <a:noFill/>
                </a:ln>
                <a:effectLst/>
                <a:uLnTx/>
                <a:uFillTx/>
                <a:latin typeface="HGP創英角ｺﾞｼｯｸUB" panose="020B0900000000000000" pitchFamily="50" charset="-128"/>
                <a:ea typeface="HGP創英角ｺﾞｼｯｸUB" panose="020B0900000000000000" pitchFamily="50" charset="-128"/>
                <a:cs typeface="+mn-cs"/>
              </a:rPr>
              <a:t>薬物の再乱用防止</a:t>
            </a:r>
            <a:endParaRPr kumimoji="1" lang="en-US" altLang="ja-JP" sz="2400" b="0" i="0" u="none" strike="noStrike" kern="1200" cap="none" spc="0" normalizeH="0" baseline="0" noProof="0" dirty="0">
              <a:ln>
                <a:noFill/>
              </a:ln>
              <a:effectLst/>
              <a:uLnTx/>
              <a:uFillTx/>
              <a:latin typeface="HGP創英角ｺﾞｼｯｸUB" panose="020B0900000000000000" pitchFamily="50" charset="-128"/>
              <a:ea typeface="HGP創英角ｺﾞｼｯｸUB" panose="020B0900000000000000" pitchFamily="50" charset="-128"/>
              <a:cs typeface="+mn-cs"/>
            </a:endParaRPr>
          </a:p>
          <a:p>
            <a:pPr marL="803275" marR="0" lvl="0" indent="-803275"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effectLst/>
                <a:uLnTx/>
                <a:uFillTx/>
                <a:latin typeface="HGP創英角ｺﾞｼｯｸUB" panose="020B0900000000000000" pitchFamily="50" charset="-128"/>
                <a:ea typeface="HGP創英角ｺﾞｼｯｸUB" panose="020B0900000000000000" pitchFamily="50" charset="-128"/>
                <a:cs typeface="+mn-cs"/>
              </a:rPr>
              <a:t>目標３　薬物の密売組織・乱用者取締り強化、流通阻止</a:t>
            </a:r>
            <a:endParaRPr kumimoji="1" lang="en-US" altLang="ja-JP" sz="2400" b="0" i="0" u="none" strike="noStrike" kern="1200" cap="none" spc="0" normalizeH="0" baseline="0" noProof="0" dirty="0">
              <a:ln>
                <a:noFill/>
              </a:ln>
              <a:effectLst/>
              <a:uLnTx/>
              <a:uFillTx/>
              <a:latin typeface="HGP創英角ｺﾞｼｯｸUB" panose="020B0900000000000000" pitchFamily="50" charset="-128"/>
              <a:ea typeface="HGP創英角ｺﾞｼｯｸUB" panose="020B09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effectLst/>
                <a:uLnTx/>
                <a:uFillTx/>
                <a:latin typeface="HGP創英角ｺﾞｼｯｸUB" panose="020B0900000000000000" pitchFamily="50" charset="-128"/>
                <a:ea typeface="HGP創英角ｺﾞｼｯｸUB" panose="020B0900000000000000" pitchFamily="50" charset="-128"/>
                <a:cs typeface="+mn-cs"/>
              </a:rPr>
              <a:t>目標４　薬物の密輸入阻止</a:t>
            </a:r>
            <a:endParaRPr kumimoji="1" lang="en-US" altLang="ja-JP" sz="2400" b="0" i="0" u="none" strike="noStrike" kern="1200" cap="none" spc="0" normalizeH="0" baseline="0" noProof="0" dirty="0">
              <a:ln>
                <a:noFill/>
              </a:ln>
              <a:effectLst/>
              <a:uLnTx/>
              <a:uFillTx/>
              <a:latin typeface="HGP創英角ｺﾞｼｯｸUB" panose="020B0900000000000000" pitchFamily="50" charset="-128"/>
              <a:ea typeface="HGP創英角ｺﾞｼｯｸUB" panose="020B09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effectLst/>
                <a:uLnTx/>
                <a:uFillTx/>
                <a:latin typeface="HGP創英角ｺﾞｼｯｸUB" panose="020B0900000000000000" pitchFamily="50" charset="-128"/>
                <a:ea typeface="HGP創英角ｺﾞｼｯｸUB" panose="020B0900000000000000" pitchFamily="50" charset="-128"/>
                <a:cs typeface="+mn-cs"/>
              </a:rPr>
              <a:t>目標５　国際連携・協力を通じた薬物</a:t>
            </a:r>
            <a:r>
              <a:rPr kumimoji="1" lang="ja-JP" altLang="en-US" sz="24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乱用防止</a:t>
            </a:r>
          </a:p>
        </p:txBody>
      </p:sp>
      <p:sp>
        <p:nvSpPr>
          <p:cNvPr id="2" name="四角形: 角を丸くする 1">
            <a:extLst>
              <a:ext uri="{FF2B5EF4-FFF2-40B4-BE49-F238E27FC236}">
                <a16:creationId xmlns:a16="http://schemas.microsoft.com/office/drawing/2014/main" id="{C25CFA22-5914-4389-AFF7-8E2F6A1A9D89}"/>
              </a:ext>
            </a:extLst>
          </p:cNvPr>
          <p:cNvSpPr/>
          <p:nvPr/>
        </p:nvSpPr>
        <p:spPr>
          <a:xfrm>
            <a:off x="578338" y="2269607"/>
            <a:ext cx="8059614" cy="2318786"/>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 name="四角形: 角度付き 2">
            <a:extLst>
              <a:ext uri="{FF2B5EF4-FFF2-40B4-BE49-F238E27FC236}">
                <a16:creationId xmlns:a16="http://schemas.microsoft.com/office/drawing/2014/main" id="{0E736EC9-5C7D-BF2B-2574-598546307B45}"/>
              </a:ext>
            </a:extLst>
          </p:cNvPr>
          <p:cNvSpPr/>
          <p:nvPr/>
        </p:nvSpPr>
        <p:spPr>
          <a:xfrm>
            <a:off x="0" y="-41189"/>
            <a:ext cx="9143998" cy="724009"/>
          </a:xfrm>
          <a:prstGeom prst="bevel">
            <a:avLst/>
          </a:prstGeom>
          <a:solidFill>
            <a:srgbClr val="0070C0"/>
          </a:solidFill>
          <a:ln w="12700" cap="flat" cmpd="sng" algn="ctr">
            <a:solidFill>
              <a:srgbClr val="4472C4">
                <a:shade val="15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0" cap="none" spc="0" normalizeH="0" baseline="0" noProof="0" dirty="0">
                <a:ln>
                  <a:noFill/>
                </a:ln>
                <a:solidFill>
                  <a:prstClr val="white"/>
                </a:solidFill>
                <a:effectLst/>
                <a:uLnTx/>
                <a:uFillTx/>
                <a:latin typeface="Calibri"/>
                <a:ea typeface="游ゴシック" panose="020B0400000000000000" pitchFamily="50" charset="-128"/>
                <a:cs typeface="+mn-cs"/>
              </a:rPr>
              <a:t>～</a:t>
            </a:r>
            <a:r>
              <a:rPr kumimoji="1" lang="ja-JP" altLang="en-US" sz="3200" b="0" i="0" u="none" strike="noStrike" kern="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rPr>
              <a:t>第六次薬物乱用防止五か年戦略</a:t>
            </a:r>
            <a:r>
              <a:rPr kumimoji="1" lang="ja-JP" altLang="en-US" sz="3200" b="1" i="0" u="none" strike="noStrike" kern="0" cap="none" spc="0" normalizeH="0" baseline="0" noProof="0" dirty="0">
                <a:ln>
                  <a:noFill/>
                </a:ln>
                <a:solidFill>
                  <a:prstClr val="white"/>
                </a:solidFill>
                <a:effectLst/>
                <a:uLnTx/>
                <a:uFillTx/>
                <a:latin typeface="Calibri"/>
                <a:ea typeface="游ゴシック" panose="020B0400000000000000" pitchFamily="50" charset="-128"/>
                <a:cs typeface="+mn-cs"/>
              </a:rPr>
              <a:t>～</a:t>
            </a:r>
          </a:p>
        </p:txBody>
      </p:sp>
      <p:sp>
        <p:nvSpPr>
          <p:cNvPr id="4" name="テキスト ボックス 3">
            <a:extLst>
              <a:ext uri="{FF2B5EF4-FFF2-40B4-BE49-F238E27FC236}">
                <a16:creationId xmlns:a16="http://schemas.microsoft.com/office/drawing/2014/main" id="{4312DE22-BB78-076E-172A-A3F556487071}"/>
              </a:ext>
            </a:extLst>
          </p:cNvPr>
          <p:cNvSpPr txBox="1"/>
          <p:nvPr/>
        </p:nvSpPr>
        <p:spPr>
          <a:xfrm>
            <a:off x="-93784" y="682820"/>
            <a:ext cx="2157046" cy="523220"/>
          </a:xfrm>
          <a:prstGeom prst="rect">
            <a:avLst/>
          </a:prstGeom>
          <a:noFill/>
        </p:spPr>
        <p:txBody>
          <a:bodyPr wrap="square" rtlCol="0">
            <a:spAutoFit/>
          </a:bodyPr>
          <a:lstStyle/>
          <a:p>
            <a:r>
              <a:rPr kumimoji="1" lang="en-US" altLang="ja-JP" sz="2800" dirty="0">
                <a:latin typeface="HGP創英角ﾎﾟｯﾌﾟ体" panose="040B0A00000000000000" pitchFamily="50" charset="-128"/>
                <a:ea typeface="HGP創英角ﾎﾟｯﾌﾟ体" panose="040B0A00000000000000" pitchFamily="50" charset="-128"/>
              </a:rPr>
              <a:t>【</a:t>
            </a:r>
            <a:r>
              <a:rPr kumimoji="1" lang="ja-JP" altLang="en-US" sz="2800" dirty="0">
                <a:latin typeface="HGP創英角ﾎﾟｯﾌﾟ体" panose="040B0A00000000000000" pitchFamily="50" charset="-128"/>
                <a:ea typeface="HGP創英角ﾎﾟｯﾌﾟ体" panose="040B0A00000000000000" pitchFamily="50" charset="-128"/>
              </a:rPr>
              <a:t>戦略目標</a:t>
            </a:r>
            <a:r>
              <a:rPr kumimoji="1" lang="en-US" altLang="ja-JP" sz="2800" dirty="0">
                <a:latin typeface="HGP創英角ﾎﾟｯﾌﾟ体" panose="040B0A00000000000000" pitchFamily="50" charset="-128"/>
                <a:ea typeface="HGP創英角ﾎﾟｯﾌﾟ体" panose="040B0A00000000000000" pitchFamily="50" charset="-128"/>
              </a:rPr>
              <a:t>】</a:t>
            </a:r>
            <a:endParaRPr kumimoji="1" lang="ja-JP" altLang="en-US" sz="2800" dirty="0">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844504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24"/>
          <p:cNvSpPr/>
          <p:nvPr/>
        </p:nvSpPr>
        <p:spPr>
          <a:xfrm>
            <a:off x="56071" y="1294081"/>
            <a:ext cx="8954219" cy="1740793"/>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400" i="0" u="sng"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薬物乱用防止</a:t>
            </a:r>
            <a:r>
              <a:rPr kumimoji="0" lang="ja-JP" altLang="en-US" sz="2400" i="0" u="sng" strike="noStrike" kern="1200" cap="none" spc="0" normalizeH="0" baseline="0" noProof="0" dirty="0">
                <a:ln>
                  <a:noFill/>
                </a:ln>
                <a:solidFill>
                  <a:srgbClr val="C00000"/>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教育</a:t>
            </a:r>
            <a:r>
              <a:rPr kumimoji="0" lang="ja-JP" altLang="en-US" sz="2400" i="0" u="sng"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の内容の充実強化</a:t>
            </a:r>
            <a:endParaRPr kumimoji="1" lang="en-US" altLang="ja-JP" sz="2400" i="0" u="sng"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marL="268288" marR="0" lvl="0" indent="-268288" algn="l" defTabSz="457200" rtl="0" eaLnBrk="1" fontAlgn="auto" latinLnBrk="0" hangingPunct="1">
              <a:lnSpc>
                <a:spcPct val="100000"/>
              </a:lnSpc>
              <a:spcBef>
                <a:spcPts val="0"/>
              </a:spcBef>
              <a:spcAft>
                <a:spcPts val="0"/>
              </a:spcAft>
              <a:buClrTx/>
              <a:buSzTx/>
              <a:buFontTx/>
              <a:buNone/>
              <a:tabLst/>
              <a:defRPr/>
            </a:pPr>
            <a:r>
              <a:rPr kumimoji="0" lang="en-US" altLang="ja-JP" sz="20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0" lang="ja-JP" altLang="en-US" sz="20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特徴</a:t>
            </a:r>
            <a:r>
              <a:rPr kumimoji="0" lang="en-US" altLang="ja-JP" sz="20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0" lang="ja-JP" altLang="en-US" sz="20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kumimoji="0" lang="ja-JP" altLang="en-US" sz="2000" b="0" i="0" u="none" strike="noStrike" kern="1200" cap="none" spc="0" normalizeH="0" baseline="0" noProof="0" dirty="0">
                <a:ln>
                  <a:noFill/>
                </a:ln>
                <a:solidFill>
                  <a:srgbClr val="C00000"/>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学習指導要領</a:t>
            </a:r>
            <a:r>
              <a:rPr kumimoji="0" lang="ja-JP" altLang="en-US" sz="20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をもとに、小・中・高校の教育活動全体を通じた指導</a:t>
            </a:r>
            <a:endParaRPr kumimoji="0" lang="en-US" altLang="ja-JP" sz="20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pPr marL="268288" marR="0" lvl="0" indent="-268288" algn="l" defTabSz="457200" rtl="0" eaLnBrk="1" fontAlgn="auto" latinLnBrk="0" hangingPunct="1">
              <a:lnSpc>
                <a:spcPct val="100000"/>
              </a:lnSpc>
              <a:spcBef>
                <a:spcPts val="0"/>
              </a:spcBef>
              <a:spcAft>
                <a:spcPts val="0"/>
              </a:spcAft>
              <a:buClrTx/>
              <a:buSzTx/>
              <a:buFontTx/>
              <a:buNone/>
              <a:tabLst/>
              <a:defRPr/>
            </a:pPr>
            <a:r>
              <a:rPr lang="ja-JP" altLang="en-US" sz="2000" dirty="0">
                <a:solidFill>
                  <a:prstClr val="black"/>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kumimoji="0" lang="ja-JP" altLang="en-US" sz="2000" b="0" i="1"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体育科（小）保健体育科（中・高）、特別活動の時間、道徳、総合学習の時間</a:t>
            </a:r>
            <a:endParaRPr kumimoji="0" lang="en-US" altLang="ja-JP" sz="2000" b="0" i="1"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20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講師</a:t>
            </a:r>
            <a:r>
              <a:rPr kumimoji="1" lang="en-US" altLang="ja-JP" sz="20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20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kumimoji="1" lang="ja-JP" altLang="en-US" sz="20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各学校の教員　（保健体育</a:t>
            </a:r>
            <a:r>
              <a:rPr kumimoji="1" lang="en-US" altLang="ja-JP" sz="2000" b="0" i="0" u="none" strike="noStrike" kern="1200" cap="none" spc="0" normalizeH="0" baseline="0" noProof="0" dirty="0" err="1">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etc</a:t>
            </a:r>
            <a:r>
              <a:rPr kumimoji="1" lang="ja-JP" altLang="en-US" sz="2000" b="0" i="0" u="none" strike="noStrike" kern="1200" cap="none" spc="0" normalizeH="0" baseline="0" noProof="0" dirty="0" err="1">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a:t>
            </a:r>
            <a:r>
              <a:rPr kumimoji="1" lang="ja-JP" altLang="en-US" sz="20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a:t>
            </a:r>
            <a:endParaRPr kumimoji="1" lang="en-US" altLang="ja-JP" sz="20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20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内容の充実</a:t>
            </a:r>
            <a:r>
              <a:rPr kumimoji="1" lang="en-US" altLang="ja-JP" sz="20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20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kumimoji="0" lang="ja-JP" altLang="ja-JP" sz="20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rPr>
              <a:t>指導方法の工夫</a:t>
            </a:r>
            <a:r>
              <a:rPr kumimoji="0" lang="ja-JP" altLang="en-US" sz="20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rPr>
              <a:t>、</a:t>
            </a:r>
            <a:r>
              <a:rPr kumimoji="0" lang="ja-JP" altLang="ja-JP" sz="20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rPr>
              <a:t>パンフレットや教材等を作成・配布</a:t>
            </a:r>
            <a:endParaRPr kumimoji="1" lang="ja-JP" altLang="en-US" sz="20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p:txBody>
      </p:sp>
      <p:sp>
        <p:nvSpPr>
          <p:cNvPr id="27" name="角丸四角形 26"/>
          <p:cNvSpPr/>
          <p:nvPr/>
        </p:nvSpPr>
        <p:spPr>
          <a:xfrm>
            <a:off x="94889" y="3092509"/>
            <a:ext cx="8876582" cy="1740793"/>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ja-JP" sz="2400" b="0" i="0" u="sng"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rPr>
              <a:t>薬物乱用防止</a:t>
            </a:r>
            <a:r>
              <a:rPr kumimoji="0" lang="ja-JP" altLang="ja-JP" sz="2400" b="0" i="0" u="sng" strike="noStrike" kern="1200" cap="none" spc="0" normalizeH="0" baseline="0" noProof="0" dirty="0">
                <a:ln>
                  <a:noFill/>
                </a:ln>
                <a:solidFill>
                  <a:srgbClr val="C00000"/>
                </a:solidFill>
                <a:effectLst/>
                <a:uLnTx/>
                <a:uFillTx/>
                <a:latin typeface="HGP創英角ｺﾞｼｯｸUB" panose="020B0900000000000000" pitchFamily="50" charset="-128"/>
                <a:ea typeface="HGP創英角ｺﾞｼｯｸUB" panose="020B0900000000000000" pitchFamily="50" charset="-128"/>
              </a:rPr>
              <a:t>教室</a:t>
            </a:r>
            <a:r>
              <a:rPr kumimoji="0" lang="ja-JP" altLang="ja-JP" sz="2400" b="0" i="0" u="sng"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rPr>
              <a:t>の充実強化</a:t>
            </a:r>
            <a:endParaRPr kumimoji="0" lang="en-US" altLang="ja-JP" sz="2400" b="0" i="0" u="sng"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endParaRPr>
          </a:p>
          <a:p>
            <a:pPr marL="180975" marR="0" lvl="0" indent="-180975"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20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特徴</a:t>
            </a:r>
            <a:r>
              <a:rPr kumimoji="0" lang="en-US" altLang="ja-JP" sz="20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2000" dirty="0">
                <a:solidFill>
                  <a:prstClr val="black"/>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kumimoji="0" lang="ja-JP" altLang="en-US" sz="2000" b="0" i="0" u="none" strike="noStrike" kern="1200" cap="none" spc="0" normalizeH="0" baseline="0" noProof="0" dirty="0">
                <a:ln>
                  <a:noFill/>
                </a:ln>
                <a:solidFill>
                  <a:srgbClr val="C00000"/>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学校保健計画</a:t>
            </a:r>
            <a:r>
              <a:rPr kumimoji="0" lang="ja-JP" altLang="en-US" sz="20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に位置付け、年に</a:t>
            </a:r>
            <a:r>
              <a:rPr kumimoji="0" lang="en-US" altLang="ja-JP" sz="20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1</a:t>
            </a:r>
            <a:r>
              <a:rPr kumimoji="0" lang="ja-JP" altLang="en-US" sz="20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回以上　</a:t>
            </a:r>
            <a:endParaRPr kumimoji="0" lang="en-US" altLang="ja-JP" sz="20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pPr marL="180975" marR="0" lvl="0" indent="-180975" algn="l" defTabSz="457200" rtl="0" eaLnBrk="1" fontAlgn="auto" latinLnBrk="0" hangingPunct="1">
              <a:lnSpc>
                <a:spcPct val="100000"/>
              </a:lnSpc>
              <a:spcBef>
                <a:spcPts val="0"/>
              </a:spcBef>
              <a:spcAft>
                <a:spcPts val="0"/>
              </a:spcAft>
              <a:buClrTx/>
              <a:buSzTx/>
              <a:buFontTx/>
              <a:buNone/>
              <a:tabLst/>
              <a:defRPr/>
            </a:pPr>
            <a:r>
              <a:rPr lang="ja-JP" altLang="en-US" sz="2000" dirty="0">
                <a:solidFill>
                  <a:prstClr val="black"/>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　　　</a:t>
            </a:r>
            <a:r>
              <a:rPr lang="ja-JP" altLang="en-US" sz="2000" i="1" dirty="0">
                <a:solidFill>
                  <a:prstClr val="black"/>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　</a:t>
            </a:r>
            <a:r>
              <a:rPr kumimoji="0" lang="ja-JP" altLang="en-US" b="0" i="1"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（小学校は推奨、中学･高校は必須）</a:t>
            </a:r>
            <a:endParaRPr kumimoji="0" lang="en-US" altLang="ja-JP" b="0" i="1"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20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講師</a:t>
            </a:r>
            <a:r>
              <a:rPr kumimoji="1" lang="en-US" altLang="ja-JP" sz="20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20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kumimoji="1" lang="zh-TW" altLang="en-US" sz="20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警察職員、麻薬取締官、学校薬剤師、</a:t>
            </a:r>
            <a:r>
              <a:rPr kumimoji="1" lang="ja-JP" altLang="en-US" sz="20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保健所職員・・・</a:t>
            </a:r>
            <a:endParaRPr kumimoji="1" lang="en-US" altLang="zh-TW" sz="20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20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内容の充実</a:t>
            </a:r>
            <a:r>
              <a:rPr kumimoji="1" lang="en-US" altLang="ja-JP" sz="20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20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kumimoji="1" lang="ja-JP" altLang="en-US" sz="20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有効な資材の研究・開発、専門家が連携して充実強化</a:t>
            </a:r>
            <a:endParaRPr kumimoji="1" lang="en-US" altLang="ja-JP" sz="20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E4EEE9C-0D87-469F-A71C-CFE2A082762E}"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23" name="テキスト ボックス 22">
            <a:extLst>
              <a:ext uri="{FF2B5EF4-FFF2-40B4-BE49-F238E27FC236}">
                <a16:creationId xmlns:a16="http://schemas.microsoft.com/office/drawing/2014/main" id="{7CE86019-68D0-44E8-863A-08BE2D2C5289}"/>
              </a:ext>
            </a:extLst>
          </p:cNvPr>
          <p:cNvSpPr txBox="1"/>
          <p:nvPr/>
        </p:nvSpPr>
        <p:spPr>
          <a:xfrm>
            <a:off x="623130" y="759471"/>
            <a:ext cx="8063670"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①</a:t>
            </a:r>
            <a:r>
              <a:rPr kumimoji="1" lang="ja-JP" altLang="en-US" sz="2800" b="0" i="0" u="none" strike="noStrike" kern="1200" cap="none" spc="0" normalizeH="0" baseline="0" noProof="0" dirty="0">
                <a:ln>
                  <a:noFill/>
                </a:ln>
                <a:solidFill>
                  <a:srgbClr val="C00000"/>
                </a:solidFill>
                <a:effectLst/>
                <a:uLnTx/>
                <a:uFillTx/>
                <a:latin typeface="HGP創英角ｺﾞｼｯｸUB" panose="020B0900000000000000" pitchFamily="50" charset="-128"/>
                <a:ea typeface="HGP創英角ｺﾞｼｯｸUB" panose="020B0900000000000000" pitchFamily="50" charset="-128"/>
                <a:cs typeface="+mn-cs"/>
              </a:rPr>
              <a:t>学校における薬物乱用防止教育及び啓発の充実</a:t>
            </a:r>
            <a:endParaRPr kumimoji="1" lang="ja-JP" altLang="en-US" sz="1800" b="0" i="0" u="none" strike="noStrike" kern="1200" cap="none" spc="0" normalizeH="0" baseline="0" noProof="0" dirty="0">
              <a:ln>
                <a:noFill/>
              </a:ln>
              <a:solidFill>
                <a:srgbClr val="C00000"/>
              </a:solidFill>
              <a:effectLst/>
              <a:uLnTx/>
              <a:uFillTx/>
              <a:latin typeface="Calibri"/>
              <a:ea typeface="ＭＳ Ｐゴシック" panose="020B0600070205080204" pitchFamily="50" charset="-128"/>
              <a:cs typeface="+mn-cs"/>
            </a:endParaRPr>
          </a:p>
        </p:txBody>
      </p:sp>
      <p:sp>
        <p:nvSpPr>
          <p:cNvPr id="2" name="四角形: 角度付き 1">
            <a:extLst>
              <a:ext uri="{FF2B5EF4-FFF2-40B4-BE49-F238E27FC236}">
                <a16:creationId xmlns:a16="http://schemas.microsoft.com/office/drawing/2014/main" id="{F5D7D321-E4B8-6B7F-C9E2-A6F6F63EDCEC}"/>
              </a:ext>
            </a:extLst>
          </p:cNvPr>
          <p:cNvSpPr/>
          <p:nvPr/>
        </p:nvSpPr>
        <p:spPr>
          <a:xfrm>
            <a:off x="0" y="-41189"/>
            <a:ext cx="9143998" cy="724009"/>
          </a:xfrm>
          <a:prstGeom prst="bevel">
            <a:avLst/>
          </a:prstGeom>
          <a:solidFill>
            <a:srgbClr val="0070C0"/>
          </a:solidFill>
          <a:ln w="12700" cap="flat" cmpd="sng" algn="ctr">
            <a:solidFill>
              <a:srgbClr val="4472C4">
                <a:shade val="15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0" cap="none" spc="0" normalizeH="0" baseline="0" noProof="0" dirty="0">
                <a:ln>
                  <a:noFill/>
                </a:ln>
                <a:solidFill>
                  <a:prstClr val="white"/>
                </a:solidFill>
                <a:effectLst/>
                <a:uLnTx/>
                <a:uFillTx/>
                <a:latin typeface="Calibri"/>
                <a:ea typeface="游ゴシック" panose="020B0400000000000000" pitchFamily="50" charset="-128"/>
                <a:cs typeface="+mn-cs"/>
              </a:rPr>
              <a:t>～</a:t>
            </a:r>
            <a:r>
              <a:rPr kumimoji="1" lang="ja-JP" altLang="en-US" sz="3200" b="0" i="0" u="none" strike="noStrike" kern="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rPr>
              <a:t>第六次薬物乱用防止五か年戦略</a:t>
            </a:r>
            <a:r>
              <a:rPr kumimoji="1" lang="ja-JP" altLang="en-US" sz="3200" b="1" i="0" u="none" strike="noStrike" kern="0" cap="none" spc="0" normalizeH="0" baseline="0" noProof="0" dirty="0">
                <a:ln>
                  <a:noFill/>
                </a:ln>
                <a:solidFill>
                  <a:prstClr val="white"/>
                </a:solidFill>
                <a:effectLst/>
                <a:uLnTx/>
                <a:uFillTx/>
                <a:latin typeface="Calibri"/>
                <a:ea typeface="游ゴシック" panose="020B0400000000000000" pitchFamily="50" charset="-128"/>
                <a:cs typeface="+mn-cs"/>
              </a:rPr>
              <a:t>～</a:t>
            </a:r>
          </a:p>
        </p:txBody>
      </p:sp>
      <p:sp>
        <p:nvSpPr>
          <p:cNvPr id="4" name="角丸四角形 26">
            <a:extLst>
              <a:ext uri="{FF2B5EF4-FFF2-40B4-BE49-F238E27FC236}">
                <a16:creationId xmlns:a16="http://schemas.microsoft.com/office/drawing/2014/main" id="{FD494F72-ACDF-1CDA-DF15-02273DD41D52}"/>
              </a:ext>
            </a:extLst>
          </p:cNvPr>
          <p:cNvSpPr/>
          <p:nvPr/>
        </p:nvSpPr>
        <p:spPr>
          <a:xfrm>
            <a:off x="116456" y="4890937"/>
            <a:ext cx="8876582" cy="1044779"/>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ja-JP" altLang="en-US" sz="2000" u="sng" dirty="0">
                <a:solidFill>
                  <a:prstClr val="black"/>
                </a:solidFill>
                <a:latin typeface="HGP創英角ｺﾞｼｯｸUB" panose="020B0900000000000000" pitchFamily="50" charset="-128"/>
                <a:ea typeface="HGP創英角ｺﾞｼｯｸUB" panose="020B0900000000000000" pitchFamily="50" charset="-128"/>
              </a:rPr>
              <a:t>大学等の学生等に対する薬物乱用防止のための啓発の推進</a:t>
            </a:r>
            <a:endParaRPr lang="en-US" altLang="ja-JP" sz="2000" u="sng" dirty="0">
              <a:solidFill>
                <a:prstClr val="black"/>
              </a:solidFill>
              <a:latin typeface="HGP創英角ｺﾞｼｯｸUB" panose="020B0900000000000000" pitchFamily="50" charset="-128"/>
              <a:ea typeface="HGP創英角ｺﾞｼｯｸUB" panose="020B0900000000000000" pitchFamily="50" charset="-128"/>
            </a:endParaRPr>
          </a:p>
          <a:p>
            <a:pPr lvl="0">
              <a:defRPr/>
            </a:pPr>
            <a:r>
              <a:rPr lang="ja-JP" altLang="en-US" sz="2000" dirty="0">
                <a:solidFill>
                  <a:prstClr val="black"/>
                </a:solidFill>
                <a:latin typeface="UD デジタル 教科書体 NK-B" panose="02020700000000000000" pitchFamily="18" charset="-128"/>
                <a:ea typeface="UD デジタル 教科書体 NK-B" panose="02020700000000000000" pitchFamily="18" charset="-128"/>
              </a:rPr>
              <a:t>・講習会などによる啓発活動の推進</a:t>
            </a:r>
            <a:endParaRPr lang="en-US" altLang="ja-JP" sz="2000" dirty="0">
              <a:solidFill>
                <a:prstClr val="black"/>
              </a:solidFill>
              <a:latin typeface="UD デジタル 教科書体 NK-B" panose="02020700000000000000" pitchFamily="18" charset="-128"/>
              <a:ea typeface="UD デジタル 教科書体 NK-B" panose="02020700000000000000" pitchFamily="18" charset="-128"/>
            </a:endParaRPr>
          </a:p>
          <a:p>
            <a:pPr lvl="0">
              <a:defRPr/>
            </a:pPr>
            <a:r>
              <a:rPr lang="ja-JP" altLang="en-US" sz="2000" dirty="0">
                <a:solidFill>
                  <a:prstClr val="black"/>
                </a:solidFill>
                <a:latin typeface="UD デジタル 教科書体 NK-B" panose="02020700000000000000" pitchFamily="18" charset="-128"/>
                <a:ea typeface="UD デジタル 教科書体 NK-B" panose="02020700000000000000" pitchFamily="18" charset="-128"/>
              </a:rPr>
              <a:t>・啓発資料の作成配布などによる啓発・指導の充実</a:t>
            </a:r>
            <a:endParaRPr lang="en-US" altLang="ja-JP" sz="2000" dirty="0">
              <a:solidFill>
                <a:prstClr val="black"/>
              </a:solidFill>
              <a:latin typeface="UD デジタル 教科書体 NK-B" panose="02020700000000000000" pitchFamily="18" charset="-128"/>
              <a:ea typeface="UD デジタル 教科書体 NK-B" panose="02020700000000000000" pitchFamily="18" charset="-128"/>
            </a:endParaRPr>
          </a:p>
        </p:txBody>
      </p:sp>
      <p:sp>
        <p:nvSpPr>
          <p:cNvPr id="5" name="角丸四角形 26">
            <a:extLst>
              <a:ext uri="{FF2B5EF4-FFF2-40B4-BE49-F238E27FC236}">
                <a16:creationId xmlns:a16="http://schemas.microsoft.com/office/drawing/2014/main" id="{E9F522E3-FEEE-1654-6B16-5C14E7D3C346}"/>
              </a:ext>
            </a:extLst>
          </p:cNvPr>
          <p:cNvSpPr/>
          <p:nvPr/>
        </p:nvSpPr>
        <p:spPr>
          <a:xfrm>
            <a:off x="119084" y="5993351"/>
            <a:ext cx="8876582" cy="785764"/>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ja-JP" altLang="en-US" sz="2000" u="sng" dirty="0">
                <a:solidFill>
                  <a:prstClr val="black"/>
                </a:solidFill>
                <a:latin typeface="HGP創英角ｺﾞｼｯｸUB" panose="020B0900000000000000" pitchFamily="50" charset="-128"/>
                <a:ea typeface="HGP創英角ｺﾞｼｯｸUB" panose="020B0900000000000000" pitchFamily="50" charset="-128"/>
              </a:rPr>
              <a:t>薬物乱用少年の早期発見・補導等の推進</a:t>
            </a:r>
            <a:endParaRPr lang="en-US" altLang="ja-JP" sz="2000" u="sng" dirty="0">
              <a:solidFill>
                <a:prstClr val="black"/>
              </a:solidFill>
              <a:latin typeface="HGP創英角ｺﾞｼｯｸUB" panose="020B0900000000000000" pitchFamily="50" charset="-128"/>
              <a:ea typeface="HGP創英角ｺﾞｼｯｸUB" panose="020B0900000000000000" pitchFamily="50" charset="-128"/>
            </a:endParaRPr>
          </a:p>
          <a:p>
            <a:pPr lvl="0">
              <a:defRPr/>
            </a:pPr>
            <a:r>
              <a:rPr lang="ja-JP" altLang="en-US" sz="2000" dirty="0">
                <a:solidFill>
                  <a:prstClr val="black"/>
                </a:solidFill>
                <a:latin typeface="UD デジタル 教科書体 NK-B" panose="02020700000000000000" pitchFamily="18" charset="-128"/>
                <a:ea typeface="UD デジタル 教科書体 NK-B" panose="02020700000000000000" pitchFamily="18" charset="-128"/>
              </a:rPr>
              <a:t>・街頭補導活動による早期発見･補導・早期通報</a:t>
            </a:r>
            <a:r>
              <a:rPr lang="en-US" altLang="ja-JP" sz="2000" dirty="0">
                <a:solidFill>
                  <a:prstClr val="black"/>
                </a:solidFill>
                <a:latin typeface="UD デジタル 教科書体 NK-B" panose="02020700000000000000" pitchFamily="18" charset="-128"/>
                <a:ea typeface="UD デジタル 教科書体 NK-B" panose="02020700000000000000" pitchFamily="18" charset="-128"/>
              </a:rPr>
              <a:t>; </a:t>
            </a:r>
            <a:r>
              <a:rPr lang="ja-JP" altLang="en-US" sz="2000" dirty="0">
                <a:solidFill>
                  <a:prstClr val="black"/>
                </a:solidFill>
                <a:latin typeface="UD デジタル 教科書体 NK-B" panose="02020700000000000000" pitchFamily="18" charset="-128"/>
                <a:ea typeface="UD デジタル 教科書体 NK-B" panose="02020700000000000000" pitchFamily="18" charset="-128"/>
              </a:rPr>
              <a:t>・少年補導員等の知識の向上</a:t>
            </a:r>
            <a:endParaRPr lang="en-US" altLang="ja-JP" sz="2000" dirty="0">
              <a:solidFill>
                <a:prstClr val="black"/>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2661721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animBg="1"/>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2134439" y="746017"/>
            <a:ext cx="6784835" cy="307734"/>
          </a:xfrm>
          <a:prstGeom prst="rect">
            <a:avLst/>
          </a:prstGeom>
          <a:noFill/>
        </p:spPr>
        <p:txBody>
          <a:bodyPr wrap="square" lIns="91398" tIns="45699" rIns="91398" bIns="45699"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HGP創英角ﾎﾟｯﾌﾟ体" panose="040B0A00000000000000" pitchFamily="50" charset="-128"/>
                <a:ea typeface="HGP創英角ﾎﾟｯﾌﾟ体" panose="040B0A00000000000000" pitchFamily="50" charset="-128"/>
                <a:cs typeface="+mn-cs"/>
              </a:rPr>
              <a:t>　　　　　　　　　　　　　　　　　　　　　　　　　　　　　　　　　　　　　　（令和</a:t>
            </a:r>
            <a:r>
              <a:rPr kumimoji="0" lang="en-US" altLang="ja-JP" sz="1400" b="0" i="0" u="none" strike="noStrike" kern="1200" cap="none" spc="0" normalizeH="0" baseline="0" noProof="0" dirty="0">
                <a:ln>
                  <a:noFill/>
                </a:ln>
                <a:solidFill>
                  <a:prstClr val="black"/>
                </a:solidFill>
                <a:effectLst/>
                <a:uLnTx/>
                <a:uFillTx/>
                <a:latin typeface="HGP創英角ﾎﾟｯﾌﾟ体" panose="040B0A00000000000000" pitchFamily="50" charset="-128"/>
                <a:ea typeface="HGP創英角ﾎﾟｯﾌﾟ体" panose="040B0A00000000000000" pitchFamily="50" charset="-128"/>
                <a:cs typeface="+mn-cs"/>
              </a:rPr>
              <a:t>5</a:t>
            </a:r>
            <a:r>
              <a:rPr kumimoji="0" lang="ja-JP" altLang="en-US" sz="1400" b="0" i="0" u="none" strike="noStrike" kern="1200" cap="none" spc="0" normalizeH="0" baseline="0" noProof="0" dirty="0">
                <a:ln>
                  <a:noFill/>
                </a:ln>
                <a:solidFill>
                  <a:prstClr val="black"/>
                </a:solidFill>
                <a:effectLst/>
                <a:uLnTx/>
                <a:uFillTx/>
                <a:latin typeface="HGP創英角ﾎﾟｯﾌﾟ体" panose="040B0A00000000000000" pitchFamily="50" charset="-128"/>
                <a:ea typeface="HGP創英角ﾎﾟｯﾌﾟ体" panose="040B0A00000000000000" pitchFamily="50" charset="-128"/>
                <a:cs typeface="+mn-cs"/>
              </a:rPr>
              <a:t>年（</a:t>
            </a:r>
            <a:r>
              <a:rPr kumimoji="0" lang="en-US" altLang="ja-JP" sz="1400" b="0" i="0" u="none" strike="noStrike" kern="1200" cap="none" spc="0" normalizeH="0" baseline="0" noProof="0" dirty="0">
                <a:ln>
                  <a:noFill/>
                </a:ln>
                <a:solidFill>
                  <a:prstClr val="black"/>
                </a:solidFill>
                <a:effectLst/>
                <a:uLnTx/>
                <a:uFillTx/>
                <a:latin typeface="HGP創英角ﾎﾟｯﾌﾟ体" panose="040B0A00000000000000" pitchFamily="50" charset="-128"/>
                <a:ea typeface="HGP創英角ﾎﾟｯﾌﾟ体" panose="040B0A00000000000000" pitchFamily="50" charset="-128"/>
                <a:cs typeface="+mn-cs"/>
              </a:rPr>
              <a:t>20</a:t>
            </a:r>
            <a:r>
              <a:rPr kumimoji="0" lang="ja-JP" altLang="en-US" sz="1400" b="0" i="0" u="none" strike="noStrike" kern="1200" cap="none" spc="0" normalizeH="0" baseline="0" noProof="0" dirty="0">
                <a:ln>
                  <a:noFill/>
                </a:ln>
                <a:solidFill>
                  <a:prstClr val="black"/>
                </a:solidFill>
                <a:effectLst/>
                <a:uLnTx/>
                <a:uFillTx/>
                <a:latin typeface="HGP創英角ﾎﾟｯﾌﾟ体" panose="040B0A00000000000000" pitchFamily="50" charset="-128"/>
                <a:ea typeface="HGP創英角ﾎﾟｯﾌﾟ体" panose="040B0A00000000000000" pitchFamily="50" charset="-128"/>
                <a:cs typeface="+mn-cs"/>
              </a:rPr>
              <a:t>２３）年</a:t>
            </a:r>
            <a:r>
              <a:rPr kumimoji="0" lang="en-US" altLang="ja-JP" sz="1400" b="0" i="0" u="none" strike="noStrike" kern="1200" cap="none" spc="0" normalizeH="0" baseline="0" noProof="0" dirty="0">
                <a:ln>
                  <a:noFill/>
                </a:ln>
                <a:solidFill>
                  <a:prstClr val="black"/>
                </a:solidFill>
                <a:effectLst/>
                <a:uLnTx/>
                <a:uFillTx/>
                <a:latin typeface="HGP創英角ﾎﾟｯﾌﾟ体" panose="040B0A00000000000000" pitchFamily="50" charset="-128"/>
                <a:ea typeface="HGP創英角ﾎﾟｯﾌﾟ体" panose="040B0A00000000000000" pitchFamily="50" charset="-128"/>
                <a:cs typeface="+mn-cs"/>
              </a:rPr>
              <a:t>8</a:t>
            </a:r>
            <a:r>
              <a:rPr kumimoji="0" lang="ja-JP" altLang="en-US" sz="1400" b="0" i="0" u="none" strike="noStrike" kern="1200" cap="none" spc="0" normalizeH="0" baseline="0" noProof="0" dirty="0">
                <a:ln>
                  <a:noFill/>
                </a:ln>
                <a:solidFill>
                  <a:prstClr val="black"/>
                </a:solidFill>
                <a:effectLst/>
                <a:uLnTx/>
                <a:uFillTx/>
                <a:latin typeface="HGP創英角ﾎﾟｯﾌﾟ体" panose="040B0A00000000000000" pitchFamily="50" charset="-128"/>
                <a:ea typeface="HGP創英角ﾎﾟｯﾌﾟ体" panose="040B0A00000000000000" pitchFamily="50" charset="-128"/>
                <a:cs typeface="+mn-cs"/>
              </a:rPr>
              <a:t>月）　　　　　　　　　　　　　　　　　　</a:t>
            </a:r>
          </a:p>
        </p:txBody>
      </p:sp>
      <p:sp>
        <p:nvSpPr>
          <p:cNvPr id="3" name="四角形: 角度付き 2">
            <a:extLst>
              <a:ext uri="{FF2B5EF4-FFF2-40B4-BE49-F238E27FC236}">
                <a16:creationId xmlns:a16="http://schemas.microsoft.com/office/drawing/2014/main" id="{B160C4F3-2369-E328-AD73-1A94A40829F0}"/>
              </a:ext>
            </a:extLst>
          </p:cNvPr>
          <p:cNvSpPr/>
          <p:nvPr/>
        </p:nvSpPr>
        <p:spPr>
          <a:xfrm>
            <a:off x="0" y="-41189"/>
            <a:ext cx="9143998" cy="724009"/>
          </a:xfrm>
          <a:prstGeom prst="bevel">
            <a:avLst/>
          </a:prstGeom>
          <a:solidFill>
            <a:srgbClr val="0070C0"/>
          </a:solidFill>
          <a:ln w="12700" cap="flat" cmpd="sng" algn="ctr">
            <a:solidFill>
              <a:srgbClr val="4472C4">
                <a:shade val="15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0" cap="none" spc="0" normalizeH="0" baseline="0" noProof="0" dirty="0">
                <a:ln>
                  <a:noFill/>
                </a:ln>
                <a:solidFill>
                  <a:prstClr val="white"/>
                </a:solidFill>
                <a:effectLst/>
                <a:uLnTx/>
                <a:uFillTx/>
                <a:latin typeface="Calibri"/>
                <a:ea typeface="游ゴシック" panose="020B0400000000000000" pitchFamily="50" charset="-128"/>
                <a:cs typeface="+mn-cs"/>
              </a:rPr>
              <a:t>～</a:t>
            </a:r>
            <a:r>
              <a:rPr kumimoji="1" lang="ja-JP" altLang="en-US" sz="3200" b="0" i="0" u="none" strike="noStrike" kern="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rPr>
              <a:t>第六次薬物乱用防止五か年戦略</a:t>
            </a:r>
            <a:r>
              <a:rPr kumimoji="1" lang="ja-JP" altLang="en-US" sz="3200" b="1" i="0" u="none" strike="noStrike" kern="0" cap="none" spc="0" normalizeH="0" baseline="0" noProof="0" dirty="0">
                <a:ln>
                  <a:noFill/>
                </a:ln>
                <a:solidFill>
                  <a:prstClr val="white"/>
                </a:solidFill>
                <a:effectLst/>
                <a:uLnTx/>
                <a:uFillTx/>
                <a:latin typeface="Calibri"/>
                <a:ea typeface="游ゴシック" panose="020B0400000000000000" pitchFamily="50" charset="-128"/>
                <a:cs typeface="+mn-cs"/>
              </a:rPr>
              <a:t>～</a:t>
            </a:r>
          </a:p>
        </p:txBody>
      </p:sp>
      <p:sp>
        <p:nvSpPr>
          <p:cNvPr id="4" name="角丸四角形 18">
            <a:extLst>
              <a:ext uri="{FF2B5EF4-FFF2-40B4-BE49-F238E27FC236}">
                <a16:creationId xmlns:a16="http://schemas.microsoft.com/office/drawing/2014/main" id="{33FC60F0-AD38-1B07-496C-C2369C5AD7E3}"/>
              </a:ext>
            </a:extLst>
          </p:cNvPr>
          <p:cNvSpPr/>
          <p:nvPr/>
        </p:nvSpPr>
        <p:spPr>
          <a:xfrm>
            <a:off x="123231" y="1160687"/>
            <a:ext cx="2804060" cy="724009"/>
          </a:xfrm>
          <a:prstGeom prst="roundRect">
            <a:avLst/>
          </a:prstGeom>
          <a:solidFill>
            <a:srgbClr val="ED7D31">
              <a:lumMod val="60000"/>
              <a:lumOff val="40000"/>
            </a:srgbClr>
          </a:solidFill>
          <a:ln w="12700" cap="flat" cmpd="sng" algn="ctr">
            <a:solidFill>
              <a:srgbClr val="FF505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①青少年を中心とした</a:t>
            </a:r>
            <a:endParaRPr kumimoji="1" lang="en-US" altLang="ja-JP" sz="20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薬物乱用未然防止</a:t>
            </a:r>
            <a:endParaRPr kumimoji="1" lang="en-US" altLang="ja-JP" sz="20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p:txBody>
      </p:sp>
      <p:sp>
        <p:nvSpPr>
          <p:cNvPr id="6" name="角丸四角形 13">
            <a:extLst>
              <a:ext uri="{FF2B5EF4-FFF2-40B4-BE49-F238E27FC236}">
                <a16:creationId xmlns:a16="http://schemas.microsoft.com/office/drawing/2014/main" id="{3A135BC2-EA5A-4EE0-33A4-66BEB1475E11}"/>
              </a:ext>
            </a:extLst>
          </p:cNvPr>
          <p:cNvSpPr/>
          <p:nvPr/>
        </p:nvSpPr>
        <p:spPr>
          <a:xfrm>
            <a:off x="2951029" y="1183527"/>
            <a:ext cx="1369519" cy="531658"/>
          </a:xfrm>
          <a:prstGeom prst="roundRect">
            <a:avLst/>
          </a:prstGeom>
          <a:solidFill>
            <a:srgbClr val="4472C4">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②再乱用防止</a:t>
            </a:r>
            <a:endParaRPr kumimoji="1" lang="en-US" altLang="ja-JP" sz="14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p:txBody>
      </p:sp>
      <p:sp>
        <p:nvSpPr>
          <p:cNvPr id="7" name="角丸四角形 23">
            <a:extLst>
              <a:ext uri="{FF2B5EF4-FFF2-40B4-BE49-F238E27FC236}">
                <a16:creationId xmlns:a16="http://schemas.microsoft.com/office/drawing/2014/main" id="{DFF3673B-D688-DB50-7A57-72C716A7DF2F}"/>
              </a:ext>
            </a:extLst>
          </p:cNvPr>
          <p:cNvSpPr/>
          <p:nvPr/>
        </p:nvSpPr>
        <p:spPr>
          <a:xfrm>
            <a:off x="4317662" y="1183527"/>
            <a:ext cx="1601103" cy="531658"/>
          </a:xfrm>
          <a:prstGeom prst="roundRect">
            <a:avLst/>
          </a:prstGeom>
          <a:solidFill>
            <a:srgbClr val="4472C4">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③密売組織等取締強化・流通阻止</a:t>
            </a:r>
            <a:endParaRPr kumimoji="1" lang="en-US" altLang="ja-JP" sz="14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p:txBody>
      </p:sp>
      <p:sp>
        <p:nvSpPr>
          <p:cNvPr id="8" name="角丸四角形 16">
            <a:extLst>
              <a:ext uri="{FF2B5EF4-FFF2-40B4-BE49-F238E27FC236}">
                <a16:creationId xmlns:a16="http://schemas.microsoft.com/office/drawing/2014/main" id="{838BC996-61A5-0E1E-96B4-A78289A83B9C}"/>
              </a:ext>
            </a:extLst>
          </p:cNvPr>
          <p:cNvSpPr/>
          <p:nvPr/>
        </p:nvSpPr>
        <p:spPr>
          <a:xfrm>
            <a:off x="5915879" y="1199670"/>
            <a:ext cx="1503787" cy="531658"/>
          </a:xfrm>
          <a:prstGeom prst="roundRect">
            <a:avLst/>
          </a:prstGeom>
          <a:solidFill>
            <a:srgbClr val="4472C4">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④密輸入の阻止</a:t>
            </a:r>
            <a:endParaRPr kumimoji="1" lang="en-US" altLang="ja-JP" sz="14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p:txBody>
      </p:sp>
      <p:sp>
        <p:nvSpPr>
          <p:cNvPr id="9" name="角丸四角形 17">
            <a:extLst>
              <a:ext uri="{FF2B5EF4-FFF2-40B4-BE49-F238E27FC236}">
                <a16:creationId xmlns:a16="http://schemas.microsoft.com/office/drawing/2014/main" id="{2AC91E0B-0C66-BA5F-0841-E9EA9E7BD9E5}"/>
              </a:ext>
            </a:extLst>
          </p:cNvPr>
          <p:cNvSpPr/>
          <p:nvPr/>
        </p:nvSpPr>
        <p:spPr>
          <a:xfrm>
            <a:off x="7413894" y="1185081"/>
            <a:ext cx="1601103" cy="531658"/>
          </a:xfrm>
          <a:prstGeom prst="roundRect">
            <a:avLst/>
          </a:prstGeom>
          <a:solidFill>
            <a:srgbClr val="4472C4">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kern="0" dirty="0">
                <a:solidFill>
                  <a:prstClr val="black"/>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⑤</a:t>
            </a:r>
            <a:r>
              <a:rPr kumimoji="1" lang="ja-JP" altLang="en-US" sz="1400" b="1"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国際連携・協力</a:t>
            </a:r>
            <a:endParaRPr kumimoji="1" lang="en-US" altLang="ja-JP" sz="1400" b="1"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p:txBody>
      </p:sp>
      <p:sp>
        <p:nvSpPr>
          <p:cNvPr id="11" name="角丸四角形 28">
            <a:extLst>
              <a:ext uri="{FF2B5EF4-FFF2-40B4-BE49-F238E27FC236}">
                <a16:creationId xmlns:a16="http://schemas.microsoft.com/office/drawing/2014/main" id="{9F8D4E24-5070-3884-9E96-BAEB664EF34E}"/>
              </a:ext>
            </a:extLst>
          </p:cNvPr>
          <p:cNvSpPr/>
          <p:nvPr/>
        </p:nvSpPr>
        <p:spPr>
          <a:xfrm>
            <a:off x="1120441" y="2449295"/>
            <a:ext cx="7894556" cy="3303352"/>
          </a:xfrm>
          <a:prstGeom prst="roundRect">
            <a:avLst/>
          </a:prstGeom>
          <a:noFill/>
          <a:ln w="57150" cap="flat" cmpd="sng" algn="ctr">
            <a:solidFill>
              <a:srgbClr val="FF505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12" name="角丸四角形 4">
            <a:extLst>
              <a:ext uri="{FF2B5EF4-FFF2-40B4-BE49-F238E27FC236}">
                <a16:creationId xmlns:a16="http://schemas.microsoft.com/office/drawing/2014/main" id="{C1C66D89-9D65-68CA-6251-BD4762BAC582}"/>
              </a:ext>
            </a:extLst>
          </p:cNvPr>
          <p:cNvSpPr/>
          <p:nvPr/>
        </p:nvSpPr>
        <p:spPr>
          <a:xfrm>
            <a:off x="274344" y="2403904"/>
            <a:ext cx="808114" cy="3295405"/>
          </a:xfrm>
          <a:prstGeom prst="roundRect">
            <a:avLst/>
          </a:prstGeom>
          <a:solidFill>
            <a:srgbClr val="FF5050"/>
          </a:solidFill>
          <a:ln w="3175" cap="flat" cmpd="sng" algn="ctr">
            <a:solidFill>
              <a:srgbClr val="FF5050"/>
            </a:solidFill>
            <a:prstDash val="solid"/>
            <a:miter lim="800000"/>
          </a:ln>
          <a:effectLst/>
        </p:spPr>
        <p:txBody>
          <a:bodyPr vert="eaVert" rtlCol="0" anchor="ctr"/>
          <a:lstStyle/>
          <a:p>
            <a:pPr lvl="0" algn="ctr" defTabSz="914400">
              <a:defRPr/>
            </a:pPr>
            <a:r>
              <a:rPr kumimoji="1" lang="ja-JP" altLang="en-US" sz="2400" kern="0" dirty="0">
                <a:solidFill>
                  <a:prstClr val="white"/>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小・中・高校生</a:t>
            </a:r>
            <a:endParaRPr kumimoji="1" lang="ja-JP" altLang="en-US" sz="2400" b="0" i="0" u="none" strike="noStrike" kern="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p:txBody>
      </p:sp>
      <p:sp>
        <p:nvSpPr>
          <p:cNvPr id="13" name="角丸四角形 24">
            <a:extLst>
              <a:ext uri="{FF2B5EF4-FFF2-40B4-BE49-F238E27FC236}">
                <a16:creationId xmlns:a16="http://schemas.microsoft.com/office/drawing/2014/main" id="{D85FCC06-3940-604F-2FC0-59DB37C51F5D}"/>
              </a:ext>
            </a:extLst>
          </p:cNvPr>
          <p:cNvSpPr/>
          <p:nvPr/>
        </p:nvSpPr>
        <p:spPr>
          <a:xfrm>
            <a:off x="1210844" y="2569545"/>
            <a:ext cx="3842823" cy="3076741"/>
          </a:xfrm>
          <a:prstGeom prst="roundRect">
            <a:avLst/>
          </a:prstGeom>
          <a:solidFill>
            <a:srgbClr val="4472C4">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sng"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教科のなかでの</a:t>
            </a:r>
            <a:endParaRPr kumimoji="1" lang="en-US" altLang="ja-JP" sz="2000" b="0" i="0" u="sng"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sng"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薬物乱用防止教育</a:t>
            </a:r>
            <a:endParaRPr kumimoji="1" lang="en-US" altLang="ja-JP" sz="24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20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講師</a:t>
            </a:r>
            <a:r>
              <a:rPr kumimoji="1" lang="en-US" altLang="ja-JP" sz="20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20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　教員</a:t>
            </a:r>
            <a:endParaRPr kumimoji="1" lang="en-US" altLang="ja-JP" sz="20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1" u="none" strike="noStrike" kern="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（体育・保健体育、特別活動の</a:t>
            </a:r>
            <a:r>
              <a:rPr kumimoji="1" lang="ja-JP" altLang="en-US" sz="2000" i="1" kern="0" dirty="0">
                <a:solidFill>
                  <a:prstClr val="black"/>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時間、道徳、総合学習の時間）</a:t>
            </a:r>
            <a:endParaRPr kumimoji="1" lang="en-US" altLang="ja-JP" sz="2000" b="0" i="1" u="none" strike="noStrike" kern="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20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特徴</a:t>
            </a:r>
            <a:r>
              <a:rPr kumimoji="1" lang="en-US" altLang="ja-JP" sz="20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「学習指導要領」をもとに、学校教育全体を通じた指導が求められている</a:t>
            </a:r>
          </a:p>
        </p:txBody>
      </p:sp>
      <p:sp>
        <p:nvSpPr>
          <p:cNvPr id="14" name="角丸四角形 26">
            <a:extLst>
              <a:ext uri="{FF2B5EF4-FFF2-40B4-BE49-F238E27FC236}">
                <a16:creationId xmlns:a16="http://schemas.microsoft.com/office/drawing/2014/main" id="{E9229489-D946-1529-EB64-6FABF5467227}"/>
              </a:ext>
            </a:extLst>
          </p:cNvPr>
          <p:cNvSpPr/>
          <p:nvPr/>
        </p:nvSpPr>
        <p:spPr>
          <a:xfrm>
            <a:off x="5112921" y="2537056"/>
            <a:ext cx="3842822" cy="3076740"/>
          </a:xfrm>
          <a:prstGeom prst="roundRect">
            <a:avLst/>
          </a:prstGeom>
          <a:solidFill>
            <a:srgbClr val="ED7D31">
              <a:lumMod val="60000"/>
              <a:lumOff val="40000"/>
            </a:srgbClr>
          </a:solidFill>
          <a:ln w="12700" cap="flat" cmpd="sng" algn="ctr">
            <a:solidFill>
              <a:srgbClr val="FF505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sng"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専門知識人による</a:t>
            </a:r>
            <a:endParaRPr kumimoji="1" lang="en-US" altLang="ja-JP" sz="2000" b="0" i="0" u="sng"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sng"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薬物乱用防止教室</a:t>
            </a:r>
            <a:endParaRPr kumimoji="1" lang="en-US" altLang="ja-JP" sz="2400" b="0" i="0" u="sng"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20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講師</a:t>
            </a:r>
            <a:r>
              <a:rPr kumimoji="1" lang="en-US" altLang="ja-JP" sz="20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警察職員、麻薬取締官、学校薬剤師、保健所職員・・・</a:t>
            </a:r>
            <a:endParaRPr kumimoji="1" lang="en-US" altLang="ja-JP" sz="20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kumimoji="1" lang="ja-JP" altLang="en-US" sz="20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特徴</a:t>
            </a:r>
            <a:r>
              <a:rPr kumimoji="1" lang="en-US" altLang="ja-JP" sz="20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学校保健計画に位置付け、年に</a:t>
            </a:r>
            <a:r>
              <a:rPr kumimoji="1" lang="en-US" altLang="ja-JP" sz="2000" b="0" i="0" u="none" strike="noStrike" kern="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1</a:t>
            </a:r>
            <a:r>
              <a:rPr kumimoji="1" lang="ja-JP" altLang="en-US" sz="2000" b="0" i="0" u="none" strike="noStrike" kern="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回は行う</a:t>
            </a:r>
            <a:r>
              <a:rPr kumimoji="1" lang="ja-JP" altLang="en-US" sz="2000" b="1" i="0" u="none" strike="noStrike" kern="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a:t>
            </a:r>
            <a:r>
              <a:rPr kumimoji="1" lang="ja-JP" altLang="en-US" sz="2000" b="1" i="0" u="sng" strike="noStrike" kern="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小学校は推奨、中学･高校は必須</a:t>
            </a:r>
            <a:r>
              <a:rPr kumimoji="1" lang="ja-JP" altLang="en-US" sz="2000" b="1" i="0" u="none" strike="noStrike" kern="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rPr>
              <a:t>）</a:t>
            </a:r>
            <a:endParaRPr kumimoji="1" lang="en-US" altLang="ja-JP" sz="2000" b="1" i="0" u="none" strike="noStrike" kern="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p:txBody>
      </p:sp>
      <p:sp>
        <p:nvSpPr>
          <p:cNvPr id="16" name="テキスト ボックス 15">
            <a:extLst>
              <a:ext uri="{FF2B5EF4-FFF2-40B4-BE49-F238E27FC236}">
                <a16:creationId xmlns:a16="http://schemas.microsoft.com/office/drawing/2014/main" id="{7EB86657-903C-A9BE-9707-3B407F825F32}"/>
              </a:ext>
            </a:extLst>
          </p:cNvPr>
          <p:cNvSpPr txBox="1"/>
          <p:nvPr/>
        </p:nvSpPr>
        <p:spPr>
          <a:xfrm>
            <a:off x="79729" y="1859479"/>
            <a:ext cx="7112118" cy="461665"/>
          </a:xfrm>
          <a:prstGeom prst="rect">
            <a:avLst/>
          </a:prstGeom>
          <a:noFill/>
        </p:spPr>
        <p:txBody>
          <a:bodyPr wrap="square">
            <a:spAutoFit/>
          </a:bodyPr>
          <a:lstStyle/>
          <a:p>
            <a:r>
              <a:rPr lang="ja-JP" altLang="en-US" sz="2400" dirty="0">
                <a:latin typeface="HGP創英角ｺﾞｼｯｸUB" panose="020B0900000000000000" pitchFamily="50" charset="-128"/>
                <a:ea typeface="HGP創英角ｺﾞｼｯｸUB" panose="020B0900000000000000" pitchFamily="50" charset="-128"/>
              </a:rPr>
              <a:t>①学校における薬物乱用防止教育及び啓発の充実</a:t>
            </a:r>
          </a:p>
        </p:txBody>
      </p:sp>
      <p:sp>
        <p:nvSpPr>
          <p:cNvPr id="17" name="テキスト ボックス 16">
            <a:extLst>
              <a:ext uri="{FF2B5EF4-FFF2-40B4-BE49-F238E27FC236}">
                <a16:creationId xmlns:a16="http://schemas.microsoft.com/office/drawing/2014/main" id="{23F78671-6D07-9964-D539-99E6B44D59D4}"/>
              </a:ext>
            </a:extLst>
          </p:cNvPr>
          <p:cNvSpPr txBox="1"/>
          <p:nvPr/>
        </p:nvSpPr>
        <p:spPr>
          <a:xfrm>
            <a:off x="1421309" y="5893710"/>
            <a:ext cx="7264715" cy="400110"/>
          </a:xfrm>
          <a:prstGeom prst="rect">
            <a:avLst/>
          </a:prstGeom>
          <a:noFill/>
          <a:ln>
            <a:noFill/>
          </a:ln>
        </p:spPr>
        <p:txBody>
          <a:bodyPr wrap="square" rtlCol="0">
            <a:spAutoFit/>
          </a:bodyPr>
          <a:lstStyle/>
          <a:p>
            <a:r>
              <a:rPr kumimoji="1" lang="ja-JP" altLang="en-US" sz="2000" dirty="0">
                <a:latin typeface="HGP創英角ｺﾞｼｯｸUB" panose="020B0900000000000000" pitchFamily="50" charset="-128"/>
                <a:ea typeface="HGP創英角ｺﾞｼｯｸUB" panose="020B0900000000000000" pitchFamily="50" charset="-128"/>
              </a:rPr>
              <a:t>講習会・啓発資料の作成配布</a:t>
            </a:r>
          </a:p>
        </p:txBody>
      </p:sp>
      <p:sp>
        <p:nvSpPr>
          <p:cNvPr id="19" name="テキスト ボックス 18">
            <a:extLst>
              <a:ext uri="{FF2B5EF4-FFF2-40B4-BE49-F238E27FC236}">
                <a16:creationId xmlns:a16="http://schemas.microsoft.com/office/drawing/2014/main" id="{78E5C253-1327-D0C2-083C-674FF386D8C2}"/>
              </a:ext>
            </a:extLst>
          </p:cNvPr>
          <p:cNvSpPr txBox="1"/>
          <p:nvPr/>
        </p:nvSpPr>
        <p:spPr>
          <a:xfrm>
            <a:off x="2231756" y="6423288"/>
            <a:ext cx="4021810" cy="400110"/>
          </a:xfrm>
          <a:prstGeom prst="rect">
            <a:avLst/>
          </a:prstGeom>
          <a:noFill/>
        </p:spPr>
        <p:txBody>
          <a:bodyPr wrap="square" rtlCol="0">
            <a:spAutoFit/>
          </a:bodyPr>
          <a:lstStyle/>
          <a:p>
            <a:r>
              <a:rPr kumimoji="1" lang="ja-JP" altLang="en-US" sz="2000" dirty="0">
                <a:latin typeface="HGP創英角ｺﾞｼｯｸUB" panose="020B0900000000000000" pitchFamily="50" charset="-128"/>
                <a:ea typeface="HGP創英角ｺﾞｼｯｸUB" panose="020B0900000000000000" pitchFamily="50" charset="-128"/>
              </a:rPr>
              <a:t>早期発見・補導；・早期通報</a:t>
            </a:r>
          </a:p>
        </p:txBody>
      </p:sp>
      <p:sp>
        <p:nvSpPr>
          <p:cNvPr id="20" name="四角形: 角を丸くする 19">
            <a:extLst>
              <a:ext uri="{FF2B5EF4-FFF2-40B4-BE49-F238E27FC236}">
                <a16:creationId xmlns:a16="http://schemas.microsoft.com/office/drawing/2014/main" id="{29C42A09-4ACD-6450-C0F2-602DE5FE592E}"/>
              </a:ext>
            </a:extLst>
          </p:cNvPr>
          <p:cNvSpPr/>
          <p:nvPr/>
        </p:nvSpPr>
        <p:spPr>
          <a:xfrm>
            <a:off x="274343" y="5880798"/>
            <a:ext cx="1012015" cy="369332"/>
          </a:xfrm>
          <a:prstGeom prst="roundRect">
            <a:avLst/>
          </a:prstGeom>
          <a:solidFill>
            <a:schemeClr val="accent2"/>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t>大学生</a:t>
            </a:r>
          </a:p>
        </p:txBody>
      </p:sp>
      <p:sp>
        <p:nvSpPr>
          <p:cNvPr id="21" name="四角形: 角を丸くする 20">
            <a:extLst>
              <a:ext uri="{FF2B5EF4-FFF2-40B4-BE49-F238E27FC236}">
                <a16:creationId xmlns:a16="http://schemas.microsoft.com/office/drawing/2014/main" id="{15708F01-197E-9759-8708-0B63A984085E}"/>
              </a:ext>
            </a:extLst>
          </p:cNvPr>
          <p:cNvSpPr/>
          <p:nvPr/>
        </p:nvSpPr>
        <p:spPr>
          <a:xfrm>
            <a:off x="234079" y="6443230"/>
            <a:ext cx="1772952" cy="369332"/>
          </a:xfrm>
          <a:prstGeom prst="roundRect">
            <a:avLst/>
          </a:prstGeom>
          <a:solidFill>
            <a:schemeClr val="accent2"/>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t>薬物乱用少年</a:t>
            </a:r>
          </a:p>
        </p:txBody>
      </p:sp>
    </p:spTree>
    <p:extLst>
      <p:ext uri="{BB962C8B-B14F-4D97-AF65-F5344CB8AC3E}">
        <p14:creationId xmlns:p14="http://schemas.microsoft.com/office/powerpoint/2010/main" val="2296866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left)">
                                      <p:cBhvr>
                                        <p:cTn id="28" dur="500"/>
                                        <p:tgtEl>
                                          <p:spTgt spid="16"/>
                                        </p:tgtEl>
                                      </p:cBhvr>
                                    </p:animEffect>
                                  </p:childTnLst>
                                </p:cTn>
                              </p:par>
                            </p:childTnLst>
                          </p:cTn>
                        </p:par>
                        <p:par>
                          <p:cTn id="29" fill="hold">
                            <p:stCondLst>
                              <p:cond delay="500"/>
                            </p:stCondLst>
                            <p:childTnLst>
                              <p:par>
                                <p:cTn id="30" presetID="22" presetClass="entr" presetSubtype="1" fill="hold" grpId="0"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up)">
                                      <p:cBhvr>
                                        <p:cTn id="32" dur="500"/>
                                        <p:tgtEl>
                                          <p:spTgt spid="12"/>
                                        </p:tgtEl>
                                      </p:cBhvr>
                                    </p:animEffect>
                                  </p:childTnLst>
                                </p:cTn>
                              </p:par>
                            </p:childTnLst>
                          </p:cTn>
                        </p:par>
                        <p:par>
                          <p:cTn id="33" fill="hold">
                            <p:stCondLst>
                              <p:cond delay="1000"/>
                            </p:stCondLst>
                            <p:childTnLst>
                              <p:par>
                                <p:cTn id="34" presetID="22" presetClass="entr" presetSubtype="8" fill="hold" grpId="0" nodeType="after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left)">
                                      <p:cBhvr>
                                        <p:cTn id="36" dur="500"/>
                                        <p:tgtEl>
                                          <p:spTgt spid="11"/>
                                        </p:tgtEl>
                                      </p:cBhvr>
                                    </p:animEffect>
                                  </p:childTnLst>
                                </p:cTn>
                              </p:par>
                            </p:childTnLst>
                          </p:cTn>
                        </p:par>
                        <p:par>
                          <p:cTn id="37" fill="hold">
                            <p:stCondLst>
                              <p:cond delay="1500"/>
                            </p:stCondLst>
                            <p:childTnLst>
                              <p:par>
                                <p:cTn id="38" presetID="22" presetClass="entr" presetSubtype="8"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left)">
                                      <p:cBhvr>
                                        <p:cTn id="40" dur="500"/>
                                        <p:tgtEl>
                                          <p:spTgt spid="13"/>
                                        </p:tgtEl>
                                      </p:cBhvr>
                                    </p:animEffect>
                                  </p:childTnLst>
                                </p:cTn>
                              </p:par>
                            </p:childTnLst>
                          </p:cTn>
                        </p:par>
                        <p:par>
                          <p:cTn id="41" fill="hold">
                            <p:stCondLst>
                              <p:cond delay="2000"/>
                            </p:stCondLst>
                            <p:childTnLst>
                              <p:par>
                                <p:cTn id="42" presetID="22" presetClass="entr" presetSubtype="8"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left)">
                                      <p:cBhvr>
                                        <p:cTn id="44" dur="500"/>
                                        <p:tgtEl>
                                          <p:spTgt spid="14"/>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left)">
                                      <p:cBhvr>
                                        <p:cTn id="49" dur="500"/>
                                        <p:tgtEl>
                                          <p:spTgt spid="20"/>
                                        </p:tgtEl>
                                      </p:cBhvr>
                                    </p:animEffect>
                                  </p:childTnLst>
                                </p:cTn>
                              </p:par>
                            </p:childTnLst>
                          </p:cTn>
                        </p:par>
                        <p:par>
                          <p:cTn id="50" fill="hold">
                            <p:stCondLst>
                              <p:cond delay="500"/>
                            </p:stCondLst>
                            <p:childTnLst>
                              <p:par>
                                <p:cTn id="51" presetID="22" presetClass="entr" presetSubtype="8" fill="hold" grpId="0" nodeType="after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wipe(left)">
                                      <p:cBhvr>
                                        <p:cTn id="53" dur="500"/>
                                        <p:tgtEl>
                                          <p:spTgt spid="17"/>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wipe(left)">
                                      <p:cBhvr>
                                        <p:cTn id="58" dur="500"/>
                                        <p:tgtEl>
                                          <p:spTgt spid="21"/>
                                        </p:tgtEl>
                                      </p:cBhvr>
                                    </p:animEffect>
                                  </p:childTnLst>
                                </p:cTn>
                              </p:par>
                            </p:childTnLst>
                          </p:cTn>
                        </p:par>
                        <p:par>
                          <p:cTn id="59" fill="hold">
                            <p:stCondLst>
                              <p:cond delay="500"/>
                            </p:stCondLst>
                            <p:childTnLst>
                              <p:par>
                                <p:cTn id="60" presetID="22" presetClass="entr" presetSubtype="8" fill="hold" grpId="0" nodeType="after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wipe(left)">
                                      <p:cBhvr>
                                        <p:cTn id="6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1" grpId="0" animBg="1"/>
      <p:bldP spid="12" grpId="0" animBg="1"/>
      <p:bldP spid="13" grpId="0" animBg="1"/>
      <p:bldP spid="14" grpId="0" animBg="1"/>
      <p:bldP spid="16" grpId="0"/>
      <p:bldP spid="17" grpId="0" animBg="1"/>
      <p:bldP spid="19" grpId="0"/>
      <p:bldP spid="20" grpId="0" animBg="1"/>
      <p:bldP spid="21"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346</TotalTime>
  <Words>1428</Words>
  <Application>Microsoft Office PowerPoint</Application>
  <PresentationFormat>画面に合わせる (4:3)</PresentationFormat>
  <Paragraphs>116</Paragraphs>
  <Slides>4</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vt:i4>
      </vt:variant>
    </vt:vector>
  </HeadingPairs>
  <TitlesOfParts>
    <vt:vector size="14" baseType="lpstr">
      <vt:lpstr>HGP創英角ｺﾞｼｯｸUB</vt:lpstr>
      <vt:lpstr>HGP創英角ﾎﾟｯﾌﾟ体</vt:lpstr>
      <vt:lpstr>MS-Gothic</vt:lpstr>
      <vt:lpstr>UD デジタル 教科書体 NK-B</vt:lpstr>
      <vt:lpstr>メイリオ</vt:lpstr>
      <vt:lpstr>小塚ゴシック Pro M</vt:lpstr>
      <vt:lpstr>游ゴシック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哲太 加藤</dc:creator>
  <cp:lastModifiedBy>哲太 加藤</cp:lastModifiedBy>
  <cp:revision>4</cp:revision>
  <dcterms:created xsi:type="dcterms:W3CDTF">2023-08-25T05:49:00Z</dcterms:created>
  <dcterms:modified xsi:type="dcterms:W3CDTF">2023-08-28T01:29:55Z</dcterms:modified>
</cp:coreProperties>
</file>